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5"/>
  </p:notesMasterIdLst>
  <p:sldIdLst>
    <p:sldId id="296" r:id="rId2"/>
    <p:sldId id="327" r:id="rId3"/>
    <p:sldId id="379" r:id="rId4"/>
    <p:sldId id="380" r:id="rId5"/>
    <p:sldId id="381" r:id="rId6"/>
    <p:sldId id="382" r:id="rId7"/>
    <p:sldId id="383" r:id="rId8"/>
    <p:sldId id="442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326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376092"/>
    <a:srgbClr val="4F81BD"/>
    <a:srgbClr val="72FEFE"/>
    <a:srgbClr val="FF0000"/>
    <a:srgbClr val="FFCCFF"/>
    <a:srgbClr val="FFFFFF"/>
    <a:srgbClr val="83EDD1"/>
    <a:srgbClr val="83EDE8"/>
    <a:srgbClr val="20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1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18.3.2022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18.3.2022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xamples/E0701-Stereopsis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s/E0702-Convergence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Examples/E0703-No-hint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Examples/E0704-Hint-size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xamples/E0705-Hint-color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0706-Hint-texture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Examples/E0707-Hint-paralax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0708-Hint-overlap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D:\Pavel\Courses\Materials\Course.OKG%202017\Lectures%202019\29.%20Stereo%20graphics\AniLogo\CrossedEye.wmv" TargetMode="External"/><Relationship Id="rId1" Type="http://schemas.microsoft.com/office/2007/relationships/media" Target="file:///D:\Pavel\Courses\Materials\Course.OKG%202017\Lectures%202019\29.%20Stereo%20graphics\AniLogo\CrossedEye.wmv" TargetMode="External"/><Relationship Id="rId5" Type="http://schemas.openxmlformats.org/officeDocument/2006/relationships/hyperlink" Target="https://www.youtube.com/watch/-MyqB8YXu-U" TargetMode="Externa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</a:t>
            </a:r>
            <a:r>
              <a:rPr lang="en-US" dirty="0"/>
              <a:t>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Стерео (част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)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23300C2-19A5-4D97-AFB1-7862C310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675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Конвергенция</a:t>
            </a:r>
            <a:r>
              <a:rPr lang="en-US" dirty="0"/>
              <a:t> </a:t>
            </a:r>
            <a:r>
              <a:rPr lang="bg-BG" dirty="0"/>
              <a:t>на очите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Конвергенция</a:t>
            </a:r>
            <a:endParaRPr lang="en-US" dirty="0"/>
          </a:p>
          <a:p>
            <a:pPr lvl="1"/>
            <a:r>
              <a:rPr lang="bg-BG" dirty="0"/>
              <a:t>Срещам, събирам в една точка</a:t>
            </a:r>
          </a:p>
          <a:p>
            <a:pPr lvl="1"/>
            <a:r>
              <a:rPr lang="bg-BG" dirty="0"/>
              <a:t>Завъртането на очите към дадена точка</a:t>
            </a:r>
            <a:endParaRPr lang="en-US" dirty="0"/>
          </a:p>
          <a:p>
            <a:r>
              <a:rPr lang="bg-BG" dirty="0"/>
              <a:t>Конвергенция</a:t>
            </a:r>
            <a:r>
              <a:rPr lang="en-US" dirty="0"/>
              <a:t> </a:t>
            </a:r>
            <a:r>
              <a:rPr lang="bg-BG" dirty="0"/>
              <a:t>на очите</a:t>
            </a:r>
            <a:endParaRPr lang="en-US" dirty="0"/>
          </a:p>
          <a:p>
            <a:pPr lvl="1"/>
            <a:r>
              <a:rPr lang="bg-BG" dirty="0"/>
              <a:t>Схождане (кръстосване) на погледа, особено видимо при гледане на близки обекти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694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1000000">
            <a:off x="4830259" y="4788873"/>
            <a:ext cx="808541" cy="821140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rot="646851">
            <a:off x="3505200" y="4788873"/>
            <a:ext cx="808541" cy="816725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34659" y="4822074"/>
            <a:ext cx="808541" cy="821140"/>
            <a:chOff x="6096000" y="5860277"/>
            <a:chExt cx="457200" cy="464323"/>
          </a:xfrm>
          <a:effectLst/>
        </p:grpSpPr>
        <p:sp>
          <p:nvSpPr>
            <p:cNvPr id="10" name="Oval 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" y="4822074"/>
            <a:ext cx="808541" cy="816725"/>
            <a:chOff x="6096000" y="5862773"/>
            <a:chExt cx="457200" cy="461827"/>
          </a:xfrm>
          <a:effectLst/>
        </p:grpSpPr>
        <p:sp>
          <p:nvSpPr>
            <p:cNvPr id="13" name="Oval 1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19620000">
            <a:off x="7696200" y="4770015"/>
            <a:ext cx="808541" cy="821140"/>
            <a:chOff x="6096000" y="5860277"/>
            <a:chExt cx="457200" cy="464323"/>
          </a:xfrm>
          <a:effectLst/>
        </p:grpSpPr>
        <p:sp>
          <p:nvSpPr>
            <p:cNvPr id="16" name="Oval 15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860000">
            <a:off x="6371141" y="4770015"/>
            <a:ext cx="808541" cy="816725"/>
            <a:chOff x="6096000" y="5862773"/>
            <a:chExt cx="457200" cy="461827"/>
          </a:xfrm>
          <a:effectLst/>
        </p:grpSpPr>
        <p:sp>
          <p:nvSpPr>
            <p:cNvPr id="19" name="Oval 18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/>
          <p:cNvCxnSpPr>
            <a:stCxn id="14" idx="1"/>
          </p:cNvCxnSpPr>
          <p:nvPr/>
        </p:nvCxnSpPr>
        <p:spPr>
          <a:xfrm flipV="1">
            <a:off x="1011008" y="685800"/>
            <a:ext cx="2862" cy="413627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333205" y="719000"/>
            <a:ext cx="2862" cy="413627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5638799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 безкрайността</a:t>
            </a:r>
          </a:p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(паралелни посоки)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80329" y="1788459"/>
            <a:ext cx="524436" cy="299869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365810" y="1394012"/>
            <a:ext cx="365760" cy="365760"/>
          </a:xfrm>
          <a:prstGeom prst="ellipse">
            <a:avLst/>
          </a:prstGeom>
          <a:solidFill>
            <a:srgbClr val="FF388C"/>
          </a:solidFill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639235" y="1815354"/>
            <a:ext cx="524436" cy="2998693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62324" y="5635978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</a:t>
            </a:r>
            <a:b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далечна точка</a:t>
            </a:r>
          </a:p>
        </p:txBody>
      </p:sp>
      <p:sp>
        <p:nvSpPr>
          <p:cNvPr id="38" name="Oval 37"/>
          <p:cNvSpPr/>
          <p:nvPr/>
        </p:nvSpPr>
        <p:spPr>
          <a:xfrm>
            <a:off x="7246915" y="3962400"/>
            <a:ext cx="365760" cy="365760"/>
          </a:xfrm>
          <a:prstGeom prst="ellipse">
            <a:avLst/>
          </a:prstGeom>
          <a:solidFill>
            <a:srgbClr val="FF388C"/>
          </a:solidFill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984460" y="4318000"/>
            <a:ext cx="298990" cy="50691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556500" y="4343400"/>
            <a:ext cx="322904" cy="50097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84237" y="5635977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</a:t>
            </a:r>
            <a:b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близка точка</a:t>
            </a:r>
          </a:p>
        </p:txBody>
      </p:sp>
    </p:spTree>
    <p:extLst>
      <p:ext uri="{BB962C8B-B14F-4D97-AF65-F5344CB8AC3E}">
        <p14:creationId xmlns:p14="http://schemas.microsoft.com/office/powerpoint/2010/main" val="280932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Разстоянието се усеща дори при наблюдение на конвергенцията на очите на друг човек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E0159105-514D-443A-8D68-B871371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87055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Монокулярно</a:t>
            </a:r>
            <a:r>
              <a:rPr lang="bg-BG" dirty="0"/>
              <a:t> възприемане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Монокулярно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D</a:t>
            </a:r>
          </a:p>
          <a:p>
            <a:pPr lvl="1"/>
            <a:r>
              <a:rPr lang="bg-BG" dirty="0"/>
              <a:t>С едно око също се възприема тримерност</a:t>
            </a:r>
          </a:p>
          <a:p>
            <a:pPr lvl="1"/>
            <a:r>
              <a:rPr lang="bg-BG" dirty="0"/>
              <a:t>Подпомага се от характеристики на образа, като размер, цвят, контраст, </a:t>
            </a:r>
            <a:r>
              <a:rPr lang="bg-BG" dirty="0" err="1"/>
              <a:t>паралакс</a:t>
            </a:r>
            <a:r>
              <a:rPr lang="bg-BG" dirty="0"/>
              <a:t>, шарка</a:t>
            </a:r>
          </a:p>
          <a:p>
            <a:pPr lvl="1"/>
            <a:r>
              <a:rPr lang="bg-BG" dirty="0"/>
              <a:t>Също подпомага поведението на обекта и познанията ни за него, пример:</a:t>
            </a:r>
          </a:p>
          <a:p>
            <a:pPr lvl="1"/>
            <a:endParaRPr lang="bg-BG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666" y="4906060"/>
            <a:ext cx="4332244" cy="12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96000" y="5135065"/>
            <a:ext cx="2133600" cy="633723"/>
            <a:chOff x="5178905" y="4259241"/>
            <a:chExt cx="2133600" cy="633723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5763483" y="4259241"/>
              <a:ext cx="1549022" cy="63372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Автобусът е най-далече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5178905" y="4892964"/>
              <a:ext cx="21336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019860" y="4978171"/>
            <a:ext cx="3074893" cy="605118"/>
            <a:chOff x="5279544" y="3964381"/>
            <a:chExt cx="3074893" cy="605118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Колелото е най-близо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5279545" y="3964381"/>
              <a:ext cx="307489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454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Подсказки</a:t>
            </a:r>
          </a:p>
          <a:p>
            <a:pPr lvl="1"/>
            <a:r>
              <a:rPr lang="bg-BG" dirty="0"/>
              <a:t>Конкретни свойства, които помагат да се възприема тримерно без стереозрение</a:t>
            </a:r>
          </a:p>
          <a:p>
            <a:r>
              <a:rPr lang="bg-BG" dirty="0"/>
              <a:t>Примери с подсказки</a:t>
            </a:r>
          </a:p>
          <a:p>
            <a:pPr lvl="1"/>
            <a:r>
              <a:rPr lang="bg-BG" dirty="0"/>
              <a:t>Две противоположни статични сфери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OrthographicCamera</a:t>
            </a:r>
            <a:r>
              <a:rPr lang="en-US" dirty="0"/>
              <a:t>, </a:t>
            </a:r>
            <a:r>
              <a:rPr lang="bg-BG" dirty="0"/>
              <a:t>за да няма перспектива</a:t>
            </a:r>
          </a:p>
          <a:p>
            <a:pPr lvl="1"/>
            <a:r>
              <a:rPr lang="bg-BG" dirty="0"/>
              <a:t>Цялата сцена се върти</a:t>
            </a:r>
          </a:p>
          <a:p>
            <a:r>
              <a:rPr lang="bg-BG" dirty="0"/>
              <a:t>Цел</a:t>
            </a:r>
          </a:p>
          <a:p>
            <a:pPr lvl="1"/>
            <a:r>
              <a:rPr lang="bg-BG" dirty="0"/>
              <a:t>Коя сфера кога е по-близо до нас</a:t>
            </a:r>
          </a:p>
        </p:txBody>
      </p:sp>
    </p:spTree>
    <p:extLst>
      <p:ext uri="{BB962C8B-B14F-4D97-AF65-F5344CB8AC3E}">
        <p14:creationId xmlns:p14="http://schemas.microsoft.com/office/powerpoint/2010/main" val="3117750536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Без подсказки няма шанс еднозначно да разграничим близки от далечни обекти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2DEFFB1-D498-4386-A446-B9315D46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8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8996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Подсказка спрямо размера – по-малките обекти са по-далечни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AEFD808F-1555-46F9-AB14-FCD0A41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91992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Атмосферата избледнява далечните обекти</a:t>
            </a:r>
          </a:p>
          <a:p>
            <a:pPr lvl="1"/>
            <a:r>
              <a:rPr lang="bg-BG" dirty="0"/>
              <a:t>Отдалечеността пък намалява осветеността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CE88A02-5FD5-439C-923E-39F620E7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946453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Повтарящите се шарки подсказват каква е формата и позицията на обекта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C5F7201-1859-42FB-9C54-2536C5E8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67591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Стереоскопично зрение</a:t>
            </a:r>
          </a:p>
          <a:p>
            <a:r>
              <a:rPr lang="bg-BG" dirty="0"/>
              <a:t>Създаване на </a:t>
            </a:r>
            <a:r>
              <a:rPr lang="bg-BG" dirty="0" err="1"/>
              <a:t>стереоскопичност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/>
          <a:lstStyle/>
          <a:p>
            <a:pPr lvl="1"/>
            <a:r>
              <a:rPr lang="bg-BG" dirty="0" err="1"/>
              <a:t>Паралакс</a:t>
            </a:r>
            <a:r>
              <a:rPr lang="bg-BG" dirty="0"/>
              <a:t> – промяна в изображението</a:t>
            </a:r>
            <a:r>
              <a:rPr lang="en-US" dirty="0"/>
              <a:t>,</a:t>
            </a:r>
            <a:r>
              <a:rPr lang="bg-BG" dirty="0"/>
              <a:t> породено от промяната на гледната точка</a:t>
            </a:r>
          </a:p>
          <a:p>
            <a:pPr lvl="1"/>
            <a:r>
              <a:rPr lang="bg-BG" dirty="0"/>
              <a:t>Кой обект в примера е по-нависоко?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8A621D1-09CC-4877-809C-BD057D02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07907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Подсказка – познати обекти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Подсказка – вертикално положение – ако обекти са на хоризонтална равнина, то тези с по-горна основа са по-далече</a:t>
            </a:r>
            <a:endParaRPr lang="en-US" dirty="0"/>
          </a:p>
          <a:p>
            <a:endParaRPr lang="bg-BG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666" y="990600"/>
            <a:ext cx="4332244" cy="12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4219575"/>
            <a:ext cx="4384441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81000" y="4399947"/>
            <a:ext cx="3276600" cy="605118"/>
            <a:chOff x="5279544" y="3964381"/>
            <a:chExt cx="3276600" cy="605118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Този е последен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5279545" y="3964381"/>
              <a:ext cx="32765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665439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 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Прескочихме една подсказка</a:t>
            </a:r>
          </a:p>
          <a:p>
            <a:pPr lvl="1"/>
            <a:r>
              <a:rPr lang="bg-BG" dirty="0"/>
              <a:t>Тя е най-силната </a:t>
            </a:r>
            <a:r>
              <a:rPr lang="bg-BG" dirty="0" err="1"/>
              <a:t>монокулярна</a:t>
            </a:r>
            <a:r>
              <a:rPr lang="bg-BG" dirty="0"/>
              <a:t> подсказка</a:t>
            </a:r>
          </a:p>
          <a:p>
            <a:pPr lvl="1"/>
            <a:r>
              <a:rPr lang="bg-BG" dirty="0"/>
              <a:t>Понякога сама по себе си е достатъчна</a:t>
            </a:r>
          </a:p>
          <a:p>
            <a:pPr lvl="1"/>
            <a:r>
              <a:rPr lang="bg-BG" dirty="0"/>
              <a:t>Дори тя да е в противоречие с всички останали, тя е определящата </a:t>
            </a:r>
          </a:p>
          <a:p>
            <a:r>
              <a:rPr lang="bg-BG" dirty="0"/>
              <a:t>Коя е тя?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931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Подсказка – припокриване</a:t>
            </a:r>
          </a:p>
          <a:p>
            <a:pPr lvl="1"/>
            <a:r>
              <a:rPr lang="bg-BG" dirty="0"/>
              <a:t>По-близките обекти скриват по-далечните</a:t>
            </a:r>
          </a:p>
          <a:p>
            <a:pPr lvl="1"/>
            <a:r>
              <a:rPr lang="bg-BG" dirty="0"/>
              <a:t>Останалите подсказки се игнорират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9AF9EAE-1AF7-456F-AC06-C2101E46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5064377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Вънокулярно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Вънокулярно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усета за мускулно напрежение при силно кръстосване на очи</a:t>
            </a:r>
          </a:p>
          <a:p>
            <a:pPr lvl="1"/>
            <a:r>
              <a:rPr lang="bg-BG" dirty="0"/>
              <a:t>Фокусиране чрез очната леща</a:t>
            </a:r>
            <a:br>
              <a:rPr lang="bg-BG" dirty="0"/>
            </a:br>
            <a:r>
              <a:rPr lang="bg-BG" dirty="0"/>
              <a:t>(мозъкът усеща това)</a:t>
            </a:r>
          </a:p>
          <a:p>
            <a:pPr lvl="1"/>
            <a:r>
              <a:rPr lang="bg-BG" dirty="0"/>
              <a:t>Сила, посока и забавяне на звука</a:t>
            </a:r>
          </a:p>
          <a:p>
            <a:pPr lvl="1"/>
            <a:r>
              <a:rPr lang="bg-BG" dirty="0"/>
              <a:t>Топлина</a:t>
            </a:r>
          </a:p>
          <a:p>
            <a:pPr lvl="1"/>
            <a:r>
              <a:rPr lang="bg-BG" dirty="0"/>
              <a:t>Взаимодействие с други хора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 err="1"/>
              <a:t>стереоскопичност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63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dirty="0"/>
              <a:t>Създаване на </a:t>
            </a:r>
            <a:r>
              <a:rPr lang="bg-BG" sz="4400" dirty="0" err="1"/>
              <a:t>стереоскопичност</a:t>
            </a:r>
            <a:endParaRPr lang="bg-BG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Подпомагане на мозъка да възприеме нещо в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чрез подсказки за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r>
              <a:rPr lang="bg-BG" dirty="0"/>
              <a:t>Качество на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възприемане</a:t>
            </a:r>
          </a:p>
          <a:p>
            <a:pPr lvl="1"/>
            <a:r>
              <a:rPr lang="bg-BG" dirty="0"/>
              <a:t>Максимално, когато всички подсказки са съгласувани помежду си</a:t>
            </a:r>
          </a:p>
          <a:p>
            <a:pPr lvl="1"/>
            <a:r>
              <a:rPr lang="bg-BG" dirty="0"/>
              <a:t>Приемливо, ако само някои са налични</a:t>
            </a:r>
          </a:p>
          <a:p>
            <a:pPr lvl="1"/>
            <a:r>
              <a:rPr lang="bg-BG" dirty="0"/>
              <a:t>Парадоксално, ако си противоречат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0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D </a:t>
            </a:r>
            <a:r>
              <a:rPr lang="bg-BG" dirty="0"/>
              <a:t>илюзия за</a:t>
            </a:r>
            <a:r>
              <a:rPr lang="en-US" dirty="0"/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премахване на скрити линии</a:t>
            </a:r>
          </a:p>
          <a:p>
            <a:pPr lvl="1"/>
            <a:r>
              <a:rPr lang="bg-BG" dirty="0"/>
              <a:t>Чрез перспективата</a:t>
            </a:r>
          </a:p>
          <a:p>
            <a:pPr lvl="1"/>
            <a:r>
              <a:rPr lang="bg-BG" dirty="0"/>
              <a:t>Чрез цветовете и осветеността</a:t>
            </a:r>
          </a:p>
          <a:p>
            <a:pPr lvl="1"/>
            <a:r>
              <a:rPr lang="bg-BG" dirty="0"/>
              <a:t>Чрез сенките и отражения</a:t>
            </a:r>
          </a:p>
          <a:p>
            <a:r>
              <a:rPr lang="bg-BG" dirty="0"/>
              <a:t>Накратко</a:t>
            </a:r>
          </a:p>
          <a:p>
            <a:pPr lvl="1"/>
            <a:r>
              <a:rPr lang="bg-BG" dirty="0"/>
              <a:t>Първите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bg-BG" dirty="0"/>
              <a:t> теми от курса са били как да измамим мозъка, че нещо е тримерно</a:t>
            </a:r>
          </a:p>
          <a:p>
            <a:pPr lvl="1"/>
            <a:r>
              <a:rPr lang="bg-BG" dirty="0"/>
              <a:t>Постига се чрез съгласуване на подсказките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910255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методи за тримерност</a:t>
            </a:r>
          </a:p>
          <a:p>
            <a:pPr lvl="1"/>
            <a:r>
              <a:rPr lang="bg-BG" dirty="0"/>
              <a:t>Дълбочина на фокуса</a:t>
            </a:r>
          </a:p>
          <a:p>
            <a:pPr lvl="1"/>
            <a:r>
              <a:rPr lang="bg-BG" dirty="0"/>
              <a:t>Стереоскопични изображения</a:t>
            </a:r>
          </a:p>
          <a:p>
            <a:pPr lvl="1"/>
            <a:r>
              <a:rPr lang="bg-BG" dirty="0"/>
              <a:t>Стереоскопични анимации</a:t>
            </a:r>
            <a:endParaRPr lang="en-US" dirty="0"/>
          </a:p>
          <a:p>
            <a:pPr lvl="1"/>
            <a:r>
              <a:rPr lang="bg-BG" dirty="0"/>
              <a:t>Илюзия с референтна зона</a:t>
            </a:r>
          </a:p>
          <a:p>
            <a:pPr lvl="1"/>
            <a:r>
              <a:rPr lang="bg-BG" dirty="0"/>
              <a:t>Анаглифни изображения</a:t>
            </a:r>
          </a:p>
          <a:p>
            <a:pPr lvl="1"/>
            <a:r>
              <a:rPr lang="bg-BG" dirty="0"/>
              <a:t>Поляризирана светлина</a:t>
            </a:r>
          </a:p>
          <a:p>
            <a:pPr lvl="1"/>
            <a:r>
              <a:rPr lang="bg-BG" dirty="0"/>
              <a:t>Активен затвор</a:t>
            </a:r>
          </a:p>
          <a:p>
            <a:pPr lvl="1"/>
            <a:r>
              <a:rPr lang="bg-BG" dirty="0" err="1"/>
              <a:t>Автостереоскопия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7550607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Дълбочина на фокуса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Обектите на конкретно разстояние от нас са контрастни (т.е. на фокус)</a:t>
            </a:r>
          </a:p>
          <a:p>
            <a:pPr lvl="1"/>
            <a:r>
              <a:rPr lang="bg-BG" dirty="0"/>
              <a:t>Близките и далечните обекти са размити</a:t>
            </a:r>
            <a:br>
              <a:rPr lang="bg-BG" dirty="0"/>
            </a:br>
            <a:r>
              <a:rPr lang="bg-BG" dirty="0"/>
              <a:t>(т.е. извън фокус)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4589173"/>
            <a:ext cx="10310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825" y="4953000"/>
            <a:ext cx="4743450" cy="68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sosceles Triangle 5"/>
          <p:cNvSpPr/>
          <p:nvPr/>
        </p:nvSpPr>
        <p:spPr>
          <a:xfrm rot="5400000" flipV="1">
            <a:off x="2449055" y="4157722"/>
            <a:ext cx="931190" cy="22860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5839682" y="4337113"/>
            <a:ext cx="164973" cy="914400"/>
          </a:xfrm>
          <a:prstGeom prst="leftBrace">
            <a:avLst>
              <a:gd name="adj1" fmla="val 33167"/>
              <a:gd name="adj2" fmla="val 50000"/>
            </a:avLst>
          </a:prstGeom>
          <a:ln w="3175"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22169" y="3801680"/>
            <a:ext cx="2135981" cy="910147"/>
            <a:chOff x="10820713" y="3366114"/>
            <a:chExt cx="2135981" cy="910147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0823094" y="3366114"/>
              <a:ext cx="2133600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DOF</a:t>
              </a:r>
              <a:r>
                <a:rPr lang="bg-BG" sz="1800" b="0" dirty="0">
                  <a:solidFill>
                    <a:schemeClr val="bg1"/>
                  </a:solidFill>
                </a:rPr>
                <a:t> е размерът на фокусираната зона</a:t>
              </a:r>
            </a:p>
          </p:txBody>
        </p:sp>
        <p:cxnSp>
          <p:nvCxnSpPr>
            <p:cNvPr id="27" name="Straight Connector 26"/>
            <p:cNvCxnSpPr>
              <a:endCxn id="16" idx="1"/>
            </p:cNvCxnSpPr>
            <p:nvPr/>
          </p:nvCxnSpPr>
          <p:spPr>
            <a:xfrm>
              <a:off x="10820713" y="3366114"/>
              <a:ext cx="0" cy="9101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800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Стереоскопично зрение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3896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Приложимо за статични изображения</a:t>
            </a:r>
            <a:r>
              <a:rPr lang="en-US" dirty="0"/>
              <a:t> </a:t>
            </a:r>
            <a:r>
              <a:rPr lang="bg-BG" dirty="0"/>
              <a:t>и за анимации</a:t>
            </a:r>
          </a:p>
          <a:p>
            <a:r>
              <a:rPr lang="bg-BG" dirty="0"/>
              <a:t>Недостатъци</a:t>
            </a:r>
          </a:p>
          <a:p>
            <a:pPr lvl="1"/>
            <a:r>
              <a:rPr lang="bg-BG" dirty="0"/>
              <a:t>Изисква познание за дълбочината – кой обект колко е отдалечен от нас</a:t>
            </a:r>
          </a:p>
          <a:p>
            <a:pPr lvl="1"/>
            <a:r>
              <a:rPr lang="bg-BG" dirty="0"/>
              <a:t>Само по себе си не е достатъчно силен фактор за тримерно възприемане</a:t>
            </a:r>
          </a:p>
          <a:p>
            <a:pPr lvl="1"/>
            <a:r>
              <a:rPr lang="bg-BG" dirty="0"/>
              <a:t>На английски </a:t>
            </a:r>
            <a:r>
              <a:rPr lang="en-US" dirty="0">
                <a:solidFill>
                  <a:srgbClr val="FF388C"/>
                </a:solidFill>
              </a:rPr>
              <a:t>Depth of Field</a:t>
            </a:r>
            <a:r>
              <a:rPr lang="en-US" dirty="0"/>
              <a:t> (</a:t>
            </a:r>
            <a:r>
              <a:rPr lang="en-US" dirty="0">
                <a:solidFill>
                  <a:srgbClr val="FF388C"/>
                </a:solidFill>
              </a:rPr>
              <a:t>DOF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Да не се бърка с </a:t>
            </a:r>
            <a:r>
              <a:rPr lang="en-US" dirty="0">
                <a:solidFill>
                  <a:srgbClr val="FF388C"/>
                </a:solidFill>
              </a:rPr>
              <a:t>Degree of Freedom </a:t>
            </a:r>
            <a:r>
              <a:rPr lang="en-US" dirty="0"/>
              <a:t>(</a:t>
            </a:r>
            <a:r>
              <a:rPr lang="en-US" dirty="0" err="1">
                <a:solidFill>
                  <a:srgbClr val="FF388C"/>
                </a:solidFill>
              </a:rPr>
              <a:t>DOF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5180325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avel-Archive\Photos\2019\2019-08 Yard mowing\20190721_11024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18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Стереоскопия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Две изображения на сцена, но от леко различни гледни точки</a:t>
            </a:r>
          </a:p>
          <a:p>
            <a:pPr lvl="1"/>
            <a:r>
              <a:rPr lang="bg-BG" dirty="0"/>
              <a:t>Едното око вижда едното изображение, докато другото око вижда другото</a:t>
            </a:r>
          </a:p>
          <a:p>
            <a:pPr lvl="1"/>
            <a:r>
              <a:rPr lang="bg-BG" dirty="0"/>
              <a:t>Симулира </a:t>
            </a:r>
            <a:r>
              <a:rPr lang="bg-BG" dirty="0" err="1"/>
              <a:t>бинокулярния</a:t>
            </a:r>
            <a:r>
              <a:rPr lang="bg-BG" dirty="0"/>
              <a:t> стереопсис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1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Лесно се постига задоволителен резултат при правилно заснемане (генериране) на двете изображения</a:t>
            </a:r>
          </a:p>
          <a:p>
            <a:r>
              <a:rPr lang="bg-BG" dirty="0"/>
              <a:t>Недостатъци</a:t>
            </a:r>
          </a:p>
          <a:p>
            <a:pPr lvl="1"/>
            <a:r>
              <a:rPr lang="bg-BG" dirty="0"/>
              <a:t>Изисква специално устройство – стереоскоп</a:t>
            </a:r>
          </a:p>
          <a:p>
            <a:pPr lvl="1"/>
            <a:r>
              <a:rPr lang="bg-BG" dirty="0"/>
              <a:t>Гледането без него е възможно, но изморява</a:t>
            </a:r>
          </a:p>
        </p:txBody>
      </p:sp>
    </p:spTree>
    <p:extLst>
      <p:ext uri="{BB962C8B-B14F-4D97-AF65-F5344CB8AC3E}">
        <p14:creationId xmlns:p14="http://schemas.microsoft.com/office/powerpoint/2010/main" val="326984824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Стереоскоп</a:t>
            </a:r>
          </a:p>
          <a:p>
            <a:pPr lvl="1"/>
            <a:r>
              <a:rPr lang="bg-BG" dirty="0"/>
              <a:t>Механизъм, подобен на бинокъл</a:t>
            </a:r>
          </a:p>
          <a:p>
            <a:pPr lvl="1"/>
            <a:r>
              <a:rPr lang="bg-BG" dirty="0"/>
              <a:t>Всяко око вижда отделна снимка</a:t>
            </a:r>
            <a:endParaRPr lang="en-US" dirty="0"/>
          </a:p>
          <a:p>
            <a:endParaRPr lang="bg-BG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58859" y="5234528"/>
            <a:ext cx="808541" cy="821140"/>
            <a:chOff x="6096000" y="5860277"/>
            <a:chExt cx="457200" cy="464323"/>
          </a:xfrm>
          <a:effectLst/>
        </p:grpSpPr>
        <p:sp>
          <p:nvSpPr>
            <p:cNvPr id="20" name="Oval 1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oon 20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34551" y="5234528"/>
            <a:ext cx="808541" cy="816725"/>
            <a:chOff x="6096000" y="5862773"/>
            <a:chExt cx="457200" cy="461827"/>
          </a:xfrm>
          <a:effectLst/>
        </p:grpSpPr>
        <p:sp>
          <p:nvSpPr>
            <p:cNvPr id="23" name="Oval 2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oon 23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635959" y="3886199"/>
            <a:ext cx="1849913" cy="1360925"/>
            <a:chOff x="3635959" y="1098255"/>
            <a:chExt cx="1849913" cy="4148870"/>
          </a:xfrm>
        </p:grpSpPr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V="1">
              <a:off x="3635959" y="1098255"/>
              <a:ext cx="2862" cy="4136274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483010" y="1110850"/>
              <a:ext cx="2862" cy="413627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rot="5400000">
            <a:off x="3897141" y="2522740"/>
            <a:ext cx="1308198" cy="3704721"/>
          </a:xfrm>
          <a:custGeom>
            <a:avLst/>
            <a:gdLst/>
            <a:ahLst/>
            <a:cxnLst/>
            <a:rect l="l" t="t" r="r" b="b"/>
            <a:pathLst>
              <a:path w="1308198" h="3704721">
                <a:moveTo>
                  <a:pt x="1134273" y="610817"/>
                </a:moveTo>
                <a:lnTo>
                  <a:pt x="1134273" y="0"/>
                </a:lnTo>
                <a:lnTo>
                  <a:pt x="1308198" y="0"/>
                </a:lnTo>
                <a:lnTo>
                  <a:pt x="1308198" y="610817"/>
                </a:lnTo>
                <a:lnTo>
                  <a:pt x="1235990" y="610817"/>
                </a:lnTo>
                <a:cubicBezTo>
                  <a:pt x="1230382" y="606823"/>
                  <a:pt x="1224333" y="604951"/>
                  <a:pt x="1218148" y="604951"/>
                </a:cubicBezTo>
                <a:lnTo>
                  <a:pt x="1204792" y="610817"/>
                </a:lnTo>
                <a:close/>
                <a:moveTo>
                  <a:pt x="1134273" y="3704721"/>
                </a:moveTo>
                <a:lnTo>
                  <a:pt x="1134273" y="3062989"/>
                </a:lnTo>
                <a:lnTo>
                  <a:pt x="1210732" y="3062989"/>
                </a:lnTo>
                <a:cubicBezTo>
                  <a:pt x="1212208" y="3064931"/>
                  <a:pt x="1213982" y="3065087"/>
                  <a:pt x="1215767" y="3065087"/>
                </a:cubicBezTo>
                <a:lnTo>
                  <a:pt x="1223339" y="3062989"/>
                </a:lnTo>
                <a:lnTo>
                  <a:pt x="1308198" y="3062989"/>
                </a:lnTo>
                <a:lnTo>
                  <a:pt x="1308198" y="3704721"/>
                </a:lnTo>
                <a:close/>
                <a:moveTo>
                  <a:pt x="0" y="1939323"/>
                </a:moveTo>
                <a:lnTo>
                  <a:pt x="0" y="1765398"/>
                </a:lnTo>
                <a:lnTo>
                  <a:pt x="1134273" y="1765398"/>
                </a:lnTo>
                <a:lnTo>
                  <a:pt x="1134273" y="1232605"/>
                </a:lnTo>
                <a:lnTo>
                  <a:pt x="1213370" y="1232605"/>
                </a:lnTo>
                <a:cubicBezTo>
                  <a:pt x="1214766" y="1234562"/>
                  <a:pt x="1216452" y="1234703"/>
                  <a:pt x="1218148" y="1234703"/>
                </a:cubicBezTo>
                <a:lnTo>
                  <a:pt x="1226517" y="1232605"/>
                </a:lnTo>
                <a:lnTo>
                  <a:pt x="1308198" y="1232605"/>
                </a:lnTo>
                <a:lnTo>
                  <a:pt x="1308198" y="2441201"/>
                </a:lnTo>
                <a:lnTo>
                  <a:pt x="1233915" y="2441201"/>
                </a:lnTo>
                <a:cubicBezTo>
                  <a:pt x="1228157" y="2437255"/>
                  <a:pt x="1222031" y="2435335"/>
                  <a:pt x="1215767" y="2435335"/>
                </a:cubicBezTo>
                <a:lnTo>
                  <a:pt x="1201693" y="2441201"/>
                </a:lnTo>
                <a:lnTo>
                  <a:pt x="1134273" y="2441201"/>
                </a:lnTo>
                <a:lnTo>
                  <a:pt x="1134273" y="1939323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40893" y="4868506"/>
            <a:ext cx="623887" cy="146047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70996" y="4870887"/>
            <a:ext cx="629752" cy="146047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48000" y="3581400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26430" y="3581400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30123" y="3733800"/>
            <a:ext cx="2317877" cy="605118"/>
            <a:chOff x="5279546" y="3964381"/>
            <a:chExt cx="2317877" cy="605118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>
              <a:off x="5279546" y="3964381"/>
              <a:ext cx="137878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Снимка за ляво око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5279546" y="3964381"/>
              <a:ext cx="23178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69106" y="3733800"/>
            <a:ext cx="2317877" cy="605118"/>
            <a:chOff x="5270581" y="3964381"/>
            <a:chExt cx="2317877" cy="605118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6209670" y="3964381"/>
              <a:ext cx="137878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Снимка за дясно око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5270581" y="3964381"/>
              <a:ext cx="23178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572000" y="2079811"/>
            <a:ext cx="2460251" cy="1641190"/>
            <a:chOff x="6207393" y="3964381"/>
            <a:chExt cx="2460251" cy="1641190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6209669" y="3964381"/>
              <a:ext cx="2457975" cy="9102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Важна преграда, помага всяко око да гледа своята снимка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>
              <a:off x="6207393" y="3964381"/>
              <a:ext cx="1" cy="164119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403601" y="4931970"/>
            <a:ext cx="1983383" cy="373374"/>
            <a:chOff x="5605077" y="3964381"/>
            <a:chExt cx="1983383" cy="373374"/>
          </a:xfrm>
        </p:grpSpPr>
        <p:sp>
          <p:nvSpPr>
            <p:cNvPr id="57" name="Text Placeholder 2"/>
            <p:cNvSpPr txBox="1">
              <a:spLocks/>
            </p:cNvSpPr>
            <p:nvPr/>
          </p:nvSpPr>
          <p:spPr>
            <a:xfrm>
              <a:off x="6209670" y="3964381"/>
              <a:ext cx="1378788" cy="3733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Стереоскоп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5605077" y="3964381"/>
              <a:ext cx="198338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9690520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29840" y="990600"/>
            <a:ext cx="4084320" cy="456933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Питър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Стабс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www.edinphoto.org.uk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2265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стереоскоп, само с очи</a:t>
            </a:r>
          </a:p>
          <a:p>
            <a:pPr lvl="1"/>
            <a:r>
              <a:rPr lang="bg-BG" dirty="0"/>
              <a:t>Изисква определена тренировка</a:t>
            </a:r>
          </a:p>
          <a:p>
            <a:pPr lvl="1"/>
            <a:r>
              <a:rPr lang="bg-BG" dirty="0"/>
              <a:t>С прав или с кръстосан поглед</a:t>
            </a:r>
          </a:p>
          <a:p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3190198" y="5351060"/>
            <a:ext cx="808541" cy="821140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70690" y="5351060"/>
            <a:ext cx="808541" cy="816725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8" idx="1"/>
            <a:endCxn id="15" idx="2"/>
          </p:cNvCxnSpPr>
          <p:nvPr/>
        </p:nvCxnSpPr>
        <p:spPr>
          <a:xfrm flipV="1">
            <a:off x="2072098" y="2805596"/>
            <a:ext cx="21641" cy="254546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16" idx="2"/>
          </p:cNvCxnSpPr>
          <p:nvPr/>
        </p:nvCxnSpPr>
        <p:spPr>
          <a:xfrm flipH="1" flipV="1">
            <a:off x="3567369" y="2805596"/>
            <a:ext cx="24237" cy="254546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84139" y="2500796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7769" y="2500796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14928" y="4034118"/>
            <a:ext cx="1260032" cy="605118"/>
            <a:chOff x="5768622" y="3964381"/>
            <a:chExt cx="1260032" cy="605118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5768622" y="3964381"/>
              <a:ext cx="889711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Прав поглед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5768622" y="3964381"/>
              <a:ext cx="12600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20040000">
            <a:off x="6596479" y="5346645"/>
            <a:ext cx="808541" cy="821140"/>
            <a:chOff x="6096000" y="5860277"/>
            <a:chExt cx="457200" cy="464323"/>
          </a:xfrm>
          <a:effectLst/>
        </p:grpSpPr>
        <p:sp>
          <p:nvSpPr>
            <p:cNvPr id="28" name="Oval 27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 rot="1560000">
            <a:off x="5076971" y="5346645"/>
            <a:ext cx="808541" cy="816725"/>
            <a:chOff x="6096000" y="5862773"/>
            <a:chExt cx="457200" cy="461827"/>
          </a:xfrm>
          <a:effectLst/>
        </p:grpSpPr>
        <p:sp>
          <p:nvSpPr>
            <p:cNvPr id="31" name="Oval 30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/>
          <p:cNvCxnSpPr>
            <a:stCxn id="32" idx="1"/>
            <a:endCxn id="36" idx="2"/>
          </p:cNvCxnSpPr>
          <p:nvPr/>
        </p:nvCxnSpPr>
        <p:spPr>
          <a:xfrm flipV="1">
            <a:off x="5657683" y="2801181"/>
            <a:ext cx="1315967" cy="258553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1"/>
            <a:endCxn id="35" idx="2"/>
          </p:cNvCxnSpPr>
          <p:nvPr/>
        </p:nvCxnSpPr>
        <p:spPr>
          <a:xfrm flipH="1" flipV="1">
            <a:off x="5500020" y="2801181"/>
            <a:ext cx="1318174" cy="2588272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90420" y="2496381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64050" y="2496381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247540" y="4229788"/>
            <a:ext cx="2216441" cy="618565"/>
            <a:chOff x="4441894" y="3950934"/>
            <a:chExt cx="2216441" cy="618565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5341156" y="3964381"/>
              <a:ext cx="131717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Кръстосан поглед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4441894" y="3950934"/>
              <a:ext cx="2216441" cy="1786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78329175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Кръстосано гледане – 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Виждат се две черни окръжности</a:t>
                </a:r>
              </a:p>
              <a:p>
                <a:pPr lvl="1"/>
                <a:r>
                  <a:rPr lang="bg-BG" dirty="0"/>
                  <a:t>Фокусирането е нормално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3177540" y="3962400"/>
            <a:ext cx="685800" cy="6858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34940" y="3962400"/>
            <a:ext cx="685800" cy="6858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28800" y="28194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889955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8003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577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718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292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Постепенно кръстосваме очи, като че ли гледаме нещо по-близко</a:t>
                </a:r>
              </a:p>
              <a:p>
                <a:pPr lvl="1"/>
                <a:r>
                  <a:rPr lang="bg-BG" dirty="0"/>
                  <a:t>Окръжностите се раздвояват и стават с</a:t>
                </a:r>
                <a:br>
                  <a:rPr lang="bg-BG" dirty="0"/>
                </a:br>
                <a:r>
                  <a:rPr lang="bg-BG" dirty="0"/>
                  <a:t>по-замъглени контури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8" name="Group 17"/>
          <p:cNvGrpSpPr/>
          <p:nvPr/>
        </p:nvGrpSpPr>
        <p:grpSpPr>
          <a:xfrm>
            <a:off x="5558790" y="3277048"/>
            <a:ext cx="1523999" cy="1066352"/>
            <a:chOff x="6207395" y="3964381"/>
            <a:chExt cx="1523999" cy="1066352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6209670" y="3964382"/>
              <a:ext cx="1521724" cy="3675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Раздвояване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207395" y="3964381"/>
              <a:ext cx="8292" cy="10663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45607747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𝟑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Продължаваме кръстосването, докато вътрешните две окръжности се приближат</a:t>
                </a:r>
              </a:p>
              <a:p>
                <a:pPr lvl="1"/>
                <a:r>
                  <a:rPr lang="bg-BG" dirty="0"/>
                  <a:t>Ако се разминат, отпускаме очите малко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24574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148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147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721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160520" y="2808082"/>
            <a:ext cx="2311101" cy="1248939"/>
            <a:chOff x="5831774" y="3964381"/>
            <a:chExt cx="2311101" cy="1248939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6209669" y="3964381"/>
              <a:ext cx="1933206" cy="6725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Интересуват ни тези два образа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196657" y="3973592"/>
              <a:ext cx="8292" cy="10019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831774" y="4975510"/>
              <a:ext cx="8001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831774" y="4975510"/>
              <a:ext cx="0" cy="23781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637401" y="4975510"/>
              <a:ext cx="0" cy="23781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6910322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Възприемане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Възприемане на тримерността</a:t>
            </a:r>
          </a:p>
          <a:p>
            <a:pPr lvl="1"/>
            <a:r>
              <a:rPr lang="bg-BG" dirty="0"/>
              <a:t>Чрез „парченца“ получени от три канала – </a:t>
            </a:r>
            <a:r>
              <a:rPr lang="bg-BG" dirty="0" err="1">
                <a:solidFill>
                  <a:srgbClr val="FF388C"/>
                </a:solidFill>
              </a:rPr>
              <a:t>бинокулярен</a:t>
            </a:r>
            <a:r>
              <a:rPr lang="bg-BG" dirty="0"/>
              <a:t>, </a:t>
            </a:r>
            <a:r>
              <a:rPr lang="bg-BG" dirty="0" err="1">
                <a:solidFill>
                  <a:srgbClr val="FF388C"/>
                </a:solidFill>
              </a:rPr>
              <a:t>монокулярен</a:t>
            </a:r>
            <a:r>
              <a:rPr lang="bg-BG" dirty="0"/>
              <a:t>, </a:t>
            </a:r>
            <a:r>
              <a:rPr lang="bg-BG" dirty="0" err="1">
                <a:solidFill>
                  <a:srgbClr val="FF388C"/>
                </a:solidFill>
              </a:rPr>
              <a:t>вънокулярен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те се допълват, тримерността се възприема лесно</a:t>
            </a:r>
          </a:p>
          <a:p>
            <a:pPr lvl="1"/>
            <a:r>
              <a:rPr lang="bg-BG" dirty="0"/>
              <a:t>Ако си противоречат, някои се игнорират или пък се получава оптическа илюзия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9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  <a:p>
            <a:pPr lvl="1"/>
            <a:r>
              <a:rPr lang="bg-BG" dirty="0"/>
              <a:t>При достатъчно кръстосване двата вътрешни образа се сливат</a:t>
            </a:r>
          </a:p>
          <a:p>
            <a:pPr lvl="1"/>
            <a:r>
              <a:rPr lang="bg-BG" dirty="0"/>
              <a:t>Слетият образ е стереоскопичен, но в момента не си личи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Group 14"/>
          <p:cNvGrpSpPr/>
          <p:nvPr/>
        </p:nvGrpSpPr>
        <p:grpSpPr>
          <a:xfrm>
            <a:off x="4572000" y="3128213"/>
            <a:ext cx="1524001" cy="1011128"/>
            <a:chOff x="6196657" y="3964382"/>
            <a:chExt cx="1524001" cy="1011128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6209670" y="3964382"/>
              <a:ext cx="1510988" cy="41921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Стереообраз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196657" y="3973592"/>
              <a:ext cx="8292" cy="10019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2057400" y="4034566"/>
            <a:ext cx="891540" cy="891540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06240" y="4139341"/>
            <a:ext cx="6858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72200" y="4034566"/>
            <a:ext cx="891540" cy="891540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494205" y="4825141"/>
            <a:ext cx="1143000" cy="1001918"/>
            <a:chOff x="6196657" y="3612629"/>
            <a:chExt cx="1143000" cy="1001918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6209670" y="3964382"/>
              <a:ext cx="1129987" cy="65016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не се гледа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196657" y="3612629"/>
              <a:ext cx="8292" cy="10019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77198534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37256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084531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47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ossedEy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>
            <a:lum/>
          </a:blip>
          <a:srcRect t="26058" b="25810"/>
          <a:stretch/>
        </p:blipFill>
        <p:spPr>
          <a:xfrm>
            <a:off x="1900816" y="1733550"/>
            <a:ext cx="5334000" cy="1925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4285" y="5829300"/>
            <a:ext cx="4037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виж онлайн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7600" y="5486400"/>
            <a:ext cx="1828800" cy="28575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Старт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0816" y="1733550"/>
            <a:ext cx="5334000" cy="1925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5837256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4531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2" descr="C:\Pavel\Courses\Materials\Course.OKG 2012-13\Lectures\29. Stereo graphics\2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645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2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91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486400" y="6553200"/>
            <a:ext cx="3671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Енами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Нобукуни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www.t-enami.org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13144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Стереоскопични анимации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данни</a:t>
            </a:r>
          </a:p>
          <a:p>
            <a:pPr lvl="1"/>
            <a:r>
              <a:rPr lang="bg-BG" dirty="0"/>
              <a:t>Използва стереоскопични изображения</a:t>
            </a:r>
          </a:p>
          <a:p>
            <a:pPr lvl="1"/>
            <a:r>
              <a:rPr lang="bg-BG" dirty="0"/>
              <a:t>Бърза смяна на две изображения – за ляво и за дясно око</a:t>
            </a:r>
          </a:p>
          <a:p>
            <a:pPr lvl="1"/>
            <a:r>
              <a:rPr lang="bg-BG" dirty="0"/>
              <a:t>Създава усещане, че сцената леко се завърта вляво-вдясно</a:t>
            </a:r>
          </a:p>
          <a:p>
            <a:pPr lvl="1"/>
            <a:r>
              <a:rPr lang="bg-BG" dirty="0"/>
              <a:t>Симулира както </a:t>
            </a:r>
            <a:r>
              <a:rPr lang="bg-BG" dirty="0" err="1"/>
              <a:t>бинокулярния</a:t>
            </a:r>
            <a:r>
              <a:rPr lang="bg-BG" dirty="0"/>
              <a:t> стереопсис, така и </a:t>
            </a:r>
            <a:r>
              <a:rPr lang="bg-BG" dirty="0" err="1"/>
              <a:t>монокулярния</a:t>
            </a:r>
            <a:r>
              <a:rPr lang="bg-BG" dirty="0"/>
              <a:t> ефект на </a:t>
            </a:r>
            <a:r>
              <a:rPr lang="bg-BG" dirty="0" err="1"/>
              <a:t>паралакса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3473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Пример със самураите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Енами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Нобукуни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www.t-enami.org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SumoAnim.gif"/>
          <p:cNvPicPr>
            <a:picLocks noChangeAspect="1" noChangeArrowheads="1" noCrop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790063" y="1276350"/>
            <a:ext cx="3610737" cy="3384423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26231040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Пример с търсене на разликите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9600" y="6596390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Лява снимка: Нийл Армстронг, НАСА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3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772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3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370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34383523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Отговор на примера с търсене на разликите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6596390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Лява снимка: Нийл Армстронг, НАСА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3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772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3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370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6915150" y="28194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/>
          <p:nvPr/>
        </p:nvSpPr>
        <p:spPr>
          <a:xfrm>
            <a:off x="6600825" y="437197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/>
          <p:cNvSpPr/>
          <p:nvPr/>
        </p:nvSpPr>
        <p:spPr>
          <a:xfrm>
            <a:off x="5257800" y="38481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/>
          <p:nvPr/>
        </p:nvSpPr>
        <p:spPr>
          <a:xfrm>
            <a:off x="7105650" y="40386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5067300" y="319087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12"/>
          <p:cNvSpPr/>
          <p:nvPr/>
        </p:nvSpPr>
        <p:spPr>
          <a:xfrm>
            <a:off x="6587068" y="317182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/>
          <p:cNvSpPr/>
          <p:nvPr/>
        </p:nvSpPr>
        <p:spPr>
          <a:xfrm>
            <a:off x="3577552" y="28098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/>
          <p:cNvSpPr/>
          <p:nvPr/>
        </p:nvSpPr>
        <p:spPr>
          <a:xfrm>
            <a:off x="3263227" y="436244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/>
          <p:cNvSpPr/>
          <p:nvPr/>
        </p:nvSpPr>
        <p:spPr>
          <a:xfrm>
            <a:off x="1920202" y="38385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3768052" y="40290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/>
          <p:cNvSpPr/>
          <p:nvPr/>
        </p:nvSpPr>
        <p:spPr>
          <a:xfrm>
            <a:off x="1729702" y="318134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/>
          <p:cNvSpPr/>
          <p:nvPr/>
        </p:nvSpPr>
        <p:spPr>
          <a:xfrm>
            <a:off x="3249470" y="316229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4504851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Илюзия с референтна зона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Основен принцип</a:t>
            </a:r>
          </a:p>
          <a:p>
            <a:pPr lvl="1"/>
            <a:r>
              <a:rPr lang="bg-BG" dirty="0"/>
              <a:t>Част от образа се скрива</a:t>
            </a:r>
            <a:endParaRPr lang="en-US" dirty="0"/>
          </a:p>
          <a:p>
            <a:pPr lvl="1"/>
            <a:r>
              <a:rPr lang="bg-BG" dirty="0"/>
              <a:t>Мозъкът е „изнасилен“ да попълни скритата част, като ползва околните видими части</a:t>
            </a:r>
            <a:endParaRPr lang="en-US" dirty="0"/>
          </a:p>
          <a:p>
            <a:pPr lvl="1"/>
            <a:r>
              <a:rPr lang="bg-BG" dirty="0"/>
              <a:t>Всъщност, мозъкът постоянно работи така</a:t>
            </a:r>
          </a:p>
          <a:p>
            <a:r>
              <a:rPr lang="bg-BG" dirty="0"/>
              <a:t>Примери от ежедневието</a:t>
            </a:r>
          </a:p>
          <a:p>
            <a:pPr lvl="1"/>
            <a:r>
              <a:rPr lang="bg-BG" dirty="0"/>
              <a:t>Не виждаме липса на образ при мигане</a:t>
            </a:r>
          </a:p>
          <a:p>
            <a:pPr lvl="1"/>
            <a:r>
              <a:rPr lang="bg-BG" dirty="0"/>
              <a:t>Не виждаме замъглено с периферното зрение</a:t>
            </a:r>
          </a:p>
        </p:txBody>
      </p:sp>
    </p:spTree>
    <p:extLst>
      <p:ext uri="{BB962C8B-B14F-4D97-AF65-F5344CB8AC3E}">
        <p14:creationId xmlns:p14="http://schemas.microsoft.com/office/powerpoint/2010/main" val="115277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Референтна зона</a:t>
            </a:r>
          </a:p>
          <a:p>
            <a:pPr lvl="1"/>
            <a:r>
              <a:rPr lang="bg-BG" dirty="0"/>
              <a:t>Скритата част се използва като референтна зона – наглася се видимата част спрямо нея,</a:t>
            </a:r>
            <a:br>
              <a:rPr lang="bg-BG" dirty="0"/>
            </a:br>
            <a:r>
              <a:rPr lang="bg-BG" dirty="0"/>
              <a:t>а не обратното</a:t>
            </a:r>
          </a:p>
          <a:p>
            <a:pPr lvl="1"/>
            <a:r>
              <a:rPr lang="bg-BG" dirty="0"/>
              <a:t>Тънкостта е да се накара мозъка да повярва, че референтната зона е фиксирана в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endParaRPr lang="bg-BG" dirty="0"/>
          </a:p>
          <a:p>
            <a:pPr lvl="1"/>
            <a:r>
              <a:rPr lang="bg-BG" dirty="0"/>
              <a:t>Резултат – видимата част се възприема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, за да се съгласува с референтната зона</a:t>
            </a:r>
          </a:p>
          <a:p>
            <a:pPr lvl="1"/>
            <a:r>
              <a:rPr lang="bg-BG" dirty="0"/>
              <a:t>На английски – </a:t>
            </a:r>
            <a:r>
              <a:rPr lang="en-US" dirty="0">
                <a:solidFill>
                  <a:srgbClr val="FF388C"/>
                </a:solidFill>
              </a:rPr>
              <a:t>depth splitting</a:t>
            </a:r>
            <a:r>
              <a:rPr lang="en-US" dirty="0"/>
              <a:t> (</a:t>
            </a:r>
            <a:r>
              <a:rPr lang="bg-BG" dirty="0"/>
              <a:t>разделяне според дълбочината)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07575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Бинокулярно</a:t>
            </a:r>
            <a:r>
              <a:rPr lang="bg-BG" dirty="0"/>
              <a:t> възприемане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Бинокулярно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</a:t>
            </a:r>
            <a:r>
              <a:rPr lang="bg-BG" dirty="0">
                <a:solidFill>
                  <a:srgbClr val="FF388C"/>
                </a:solidFill>
              </a:rPr>
              <a:t>стереопсис</a:t>
            </a:r>
            <a:r>
              <a:rPr lang="bg-BG" dirty="0"/>
              <a:t>  – несъответствие на образите</a:t>
            </a:r>
            <a:r>
              <a:rPr lang="en-US" dirty="0"/>
              <a:t>, </a:t>
            </a:r>
            <a:r>
              <a:rPr lang="bg-BG" dirty="0"/>
              <a:t>получавани в двете ретини</a:t>
            </a:r>
          </a:p>
          <a:p>
            <a:pPr lvl="1"/>
            <a:r>
              <a:rPr lang="bg-BG" dirty="0"/>
              <a:t>Чрез </a:t>
            </a:r>
            <a:r>
              <a:rPr lang="bg-BG" dirty="0">
                <a:solidFill>
                  <a:srgbClr val="FF388C"/>
                </a:solidFill>
              </a:rPr>
              <a:t>конвергенция</a:t>
            </a:r>
            <a:r>
              <a:rPr lang="bg-BG" dirty="0"/>
              <a:t> на очите при обръщането им към една точка</a:t>
            </a:r>
          </a:p>
          <a:p>
            <a:r>
              <a:rPr lang="bg-BG" dirty="0"/>
              <a:t>Терминологични нюанси</a:t>
            </a:r>
          </a:p>
          <a:p>
            <a:pPr lvl="1"/>
            <a:r>
              <a:rPr lang="bg-BG" dirty="0" err="1"/>
              <a:t>Би</a:t>
            </a:r>
            <a:r>
              <a:rPr lang="bg-BG" dirty="0" err="1">
                <a:solidFill>
                  <a:srgbClr val="FF388C"/>
                </a:solidFill>
              </a:rPr>
              <a:t>н</a:t>
            </a:r>
            <a:r>
              <a:rPr lang="bg-BG" dirty="0" err="1"/>
              <a:t>окулярен</a:t>
            </a:r>
            <a:r>
              <a:rPr lang="bg-BG" dirty="0"/>
              <a:t> – две оптични системи</a:t>
            </a:r>
          </a:p>
          <a:p>
            <a:pPr lvl="1"/>
            <a:r>
              <a:rPr lang="bg-BG" dirty="0" err="1"/>
              <a:t>Биокулярен</a:t>
            </a:r>
            <a:r>
              <a:rPr lang="bg-BG" dirty="0"/>
              <a:t> – една оптична система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69338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Две ленти са достатъчни, добре е да има </a:t>
            </a:r>
            <a:r>
              <a:rPr lang="bg-BG" dirty="0" err="1"/>
              <a:t>дефокусирано</a:t>
            </a:r>
            <a:r>
              <a:rPr lang="bg-BG" dirty="0"/>
              <a:t> замъгляване и припокриване</a:t>
            </a:r>
          </a:p>
          <a:p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6550223"/>
            <a:ext cx="838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https://pixabay.com/bg/photos/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футбол-американски-футбол-разгръщане-380376/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1272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Анаглифни изображения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Изображения от близки гледни точки</a:t>
            </a:r>
          </a:p>
          <a:p>
            <a:pPr lvl="1"/>
            <a:r>
              <a:rPr lang="bg-BG" dirty="0"/>
              <a:t>Всяко е в собствен цвят</a:t>
            </a:r>
          </a:p>
          <a:p>
            <a:pPr lvl="1"/>
            <a:r>
              <a:rPr lang="bg-BG" dirty="0"/>
              <a:t>Насложени едно върху друго</a:t>
            </a:r>
          </a:p>
          <a:p>
            <a:pPr lvl="1"/>
            <a:r>
              <a:rPr lang="bg-BG" dirty="0"/>
              <a:t>При гледане през цветен филтър, всяко око вижда само „своя“ цвят</a:t>
            </a:r>
          </a:p>
          <a:p>
            <a:pPr lvl="1"/>
            <a:r>
              <a:rPr lang="bg-BG" dirty="0"/>
              <a:t>Мозъкът композира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сцената от двата образа и разликата между тях</a:t>
            </a:r>
          </a:p>
        </p:txBody>
      </p:sp>
    </p:spTree>
    <p:extLst>
      <p:ext uri="{BB962C8B-B14F-4D97-AF65-F5344CB8AC3E}">
        <p14:creationId xmlns:p14="http://schemas.microsoft.com/office/powerpoint/2010/main" val="1353425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18647" y="41747"/>
            <a:ext cx="2172663" cy="1867737"/>
          </a:xfrm>
        </p:spPr>
        <p:txBody>
          <a:bodyPr>
            <a:noAutofit/>
          </a:bodyPr>
          <a:lstStyle/>
          <a:p>
            <a:r>
              <a:rPr lang="bg-BG" sz="11500" dirty="0" err="1">
                <a:solidFill>
                  <a:srgbClr val="FF388C"/>
                </a:solidFill>
              </a:rPr>
              <a:t>А</a:t>
            </a:r>
            <a:r>
              <a:rPr lang="bg-BG" sz="11500" dirty="0" err="1">
                <a:solidFill>
                  <a:srgbClr val="0070C0"/>
                </a:solidFill>
              </a:rPr>
              <a:t>Б</a:t>
            </a:r>
            <a:endParaRPr lang="bg-BG" sz="11500" dirty="0">
              <a:solidFill>
                <a:srgbClr val="0070C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29756" y="5342230"/>
            <a:ext cx="808541" cy="821140"/>
            <a:chOff x="6096000" y="5860277"/>
            <a:chExt cx="457200" cy="464323"/>
          </a:xfrm>
          <a:effectLst/>
        </p:grpSpPr>
        <p:sp>
          <p:nvSpPr>
            <p:cNvPr id="17" name="Oval 1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17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41036" y="5342231"/>
            <a:ext cx="808541" cy="816725"/>
            <a:chOff x="6096000" y="5862773"/>
            <a:chExt cx="457200" cy="461827"/>
          </a:xfrm>
          <a:effectLst/>
        </p:grpSpPr>
        <p:sp>
          <p:nvSpPr>
            <p:cNvPr id="20" name="Oval 1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oon 20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9045" y="2768803"/>
            <a:ext cx="2216442" cy="900954"/>
            <a:chOff x="4441894" y="3964381"/>
            <a:chExt cx="2216442" cy="900954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4975294" y="3964381"/>
              <a:ext cx="1683041" cy="9009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Синият филтър пък удавя синия цвят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4441894" y="3968796"/>
              <a:ext cx="221644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3024249" y="2637751"/>
            <a:ext cx="1337357" cy="235211"/>
          </a:xfrm>
          <a:prstGeom prst="ellipse">
            <a:avLst/>
          </a:prstGeom>
          <a:solidFill>
            <a:srgbClr val="FF388C"/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851314" y="2637751"/>
            <a:ext cx="1349929" cy="235211"/>
          </a:xfrm>
          <a:prstGeom prst="ellipse">
            <a:avLst/>
          </a:prstGeom>
          <a:solidFill>
            <a:srgbClr val="376092"/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5" name="Text Placeholder 1"/>
          <p:cNvSpPr txBox="1">
            <a:spLocks/>
          </p:cNvSpPr>
          <p:nvPr/>
        </p:nvSpPr>
        <p:spPr>
          <a:xfrm>
            <a:off x="4439946" y="3554344"/>
            <a:ext cx="2172663" cy="9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6600" dirty="0" err="1">
                <a:solidFill>
                  <a:srgbClr val="FF388C"/>
                </a:solidFill>
              </a:rPr>
              <a:t>А</a:t>
            </a:r>
            <a:r>
              <a:rPr lang="bg-BG" sz="6600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noFill/>
              </a:rPr>
              <a:t>Б</a:t>
            </a:r>
            <a:endParaRPr lang="bg-BG"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  <p:sp>
        <p:nvSpPr>
          <p:cNvPr id="66" name="Text Placeholder 1"/>
          <p:cNvSpPr txBox="1">
            <a:spLocks/>
          </p:cNvSpPr>
          <p:nvPr/>
        </p:nvSpPr>
        <p:spPr>
          <a:xfrm>
            <a:off x="2606595" y="3554344"/>
            <a:ext cx="2172663" cy="9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6600" dirty="0" err="1">
                <a:ln>
                  <a:solidFill>
                    <a:srgbClr val="FFCCFF"/>
                  </a:solidFill>
                </a:ln>
                <a:noFill/>
              </a:rPr>
              <a:t>А</a:t>
            </a:r>
            <a:r>
              <a:rPr lang="bg-BG" sz="6600" dirty="0" err="1">
                <a:solidFill>
                  <a:srgbClr val="0070C0"/>
                </a:solidFill>
              </a:rPr>
              <a:t>Б</a:t>
            </a:r>
            <a:endParaRPr lang="bg-BG" sz="6600" dirty="0">
              <a:solidFill>
                <a:srgbClr val="0070C0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80999" y="2755356"/>
            <a:ext cx="2643250" cy="900954"/>
            <a:chOff x="4594294" y="3964381"/>
            <a:chExt cx="2643250" cy="900954"/>
          </a:xfrm>
        </p:grpSpPr>
        <p:sp>
          <p:nvSpPr>
            <p:cNvPr id="68" name="Text Placeholder 2"/>
            <p:cNvSpPr txBox="1">
              <a:spLocks/>
            </p:cNvSpPr>
            <p:nvPr/>
          </p:nvSpPr>
          <p:spPr>
            <a:xfrm>
              <a:off x="4594294" y="3964381"/>
              <a:ext cx="2064041" cy="9009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Червеният филтър буквално удавя червения цвят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4594294" y="3968796"/>
              <a:ext cx="264325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15107059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Анаглифни филтри</a:t>
            </a:r>
          </a:p>
          <a:p>
            <a:pPr lvl="1"/>
            <a:r>
              <a:rPr lang="bg-BG" dirty="0"/>
              <a:t>Често са противоположни цветове: червено-светлосиньо, зелено-лилаво, синьо-жълто</a:t>
            </a:r>
          </a:p>
          <a:p>
            <a:pPr lvl="1"/>
            <a:r>
              <a:rPr lang="bg-BG" dirty="0"/>
              <a:t>Трудно представяне на цветовете</a:t>
            </a:r>
          </a:p>
          <a:p>
            <a:pPr lvl="1"/>
            <a:r>
              <a:rPr lang="bg-BG" dirty="0"/>
              <a:t>При несъответствие на цвета на филтъра с цвета на изображението стават отсенки (окото вижда образ,  който не е за него)</a:t>
            </a:r>
          </a:p>
          <a:p>
            <a:pPr lvl="1"/>
            <a:r>
              <a:rPr lang="bg-BG" dirty="0"/>
              <a:t>Дискомфорт при дълго ползване</a:t>
            </a:r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989790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124200" y="4564706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9" name="Right Arrow 15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Поляризирана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Поляризация</a:t>
            </a:r>
          </a:p>
          <a:p>
            <a:pPr lvl="1"/>
            <a:r>
              <a:rPr lang="bg-BG" dirty="0"/>
              <a:t>Свойство на светлината и на много други вълни да имат ъгъл на ориентация</a:t>
            </a:r>
          </a:p>
          <a:p>
            <a:pPr lvl="1"/>
            <a:r>
              <a:rPr lang="bg-BG" dirty="0"/>
              <a:t>Филтри за поляризирана светлина за елиминиране на отблясъци и отражения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93711" y="4917586"/>
            <a:ext cx="2540289" cy="453815"/>
            <a:chOff x="1828800" y="4953000"/>
            <a:chExt cx="5486400" cy="838200"/>
          </a:xfrm>
        </p:grpSpPr>
        <p:sp>
          <p:nvSpPr>
            <p:cNvPr id="13" name="Right Arrow 12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77221" y="5250506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6" name="Right Arrow 15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1711" y="5622756"/>
            <a:ext cx="2540289" cy="453815"/>
            <a:chOff x="1828800" y="4953000"/>
            <a:chExt cx="5486400" cy="838200"/>
          </a:xfrm>
        </p:grpSpPr>
        <p:sp>
          <p:nvSpPr>
            <p:cNvPr id="4" name="Right Arrow 3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91421" y="5940539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0" name="Right Arrow 9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3" name="Parallelogram 32"/>
          <p:cNvSpPr/>
          <p:nvPr/>
        </p:nvSpPr>
        <p:spPr>
          <a:xfrm rot="16200000" flipV="1">
            <a:off x="5355926" y="5036162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4" name="Parallelogram 33"/>
          <p:cNvSpPr/>
          <p:nvPr/>
        </p:nvSpPr>
        <p:spPr>
          <a:xfrm rot="16200000" flipV="1">
            <a:off x="5566810" y="4821854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36911" y="4927243"/>
            <a:ext cx="2540289" cy="453815"/>
            <a:chOff x="1828800" y="4953000"/>
            <a:chExt cx="5486400" cy="838200"/>
          </a:xfrm>
        </p:grpSpPr>
        <p:sp>
          <p:nvSpPr>
            <p:cNvPr id="36" name="Right Arrow 35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9" name="Parallelogram 28"/>
          <p:cNvSpPr/>
          <p:nvPr/>
        </p:nvSpPr>
        <p:spPr>
          <a:xfrm rot="16200000" flipV="1">
            <a:off x="4909853" y="5444424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2" name="Parallelogram 31"/>
          <p:cNvSpPr/>
          <p:nvPr/>
        </p:nvSpPr>
        <p:spPr>
          <a:xfrm rot="16200000" flipV="1">
            <a:off x="5128514" y="5247698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00600" y="5628206"/>
            <a:ext cx="2540289" cy="453815"/>
            <a:chOff x="1828800" y="4953000"/>
            <a:chExt cx="5486400" cy="838200"/>
          </a:xfrm>
        </p:grpSpPr>
        <p:sp>
          <p:nvSpPr>
            <p:cNvPr id="39" name="Right Arrow 38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1" name="Parallelogram 20"/>
          <p:cNvSpPr/>
          <p:nvPr/>
        </p:nvSpPr>
        <p:spPr>
          <a:xfrm rot="16200000" flipV="1">
            <a:off x="4461618" y="5860329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8" name="Parallelogram 27"/>
          <p:cNvSpPr/>
          <p:nvPr/>
        </p:nvSpPr>
        <p:spPr>
          <a:xfrm rot="16200000" flipV="1">
            <a:off x="4679091" y="5648793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411617" y="6016823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17" y="6016823"/>
                <a:ext cx="391453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05037" y="5325370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37" y="5325370"/>
                <a:ext cx="391453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61347" y="4631616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47" y="4631616"/>
                <a:ext cx="39145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14197" y="5709046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97" y="5709046"/>
                <a:ext cx="49084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369820" y="5000261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20" y="5000261"/>
                <a:ext cx="490840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287101" y="5716539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01" y="5716539"/>
                <a:ext cx="49084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042724" y="5007754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24" y="5007754"/>
                <a:ext cx="490840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19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В телевизори и </a:t>
                </a:r>
                <a:r>
                  <a:rPr lang="bg-BG" dirty="0" err="1"/>
                  <a:t>проектори</a:t>
                </a:r>
                <a:endParaRPr lang="bg-BG" dirty="0"/>
              </a:p>
              <a:p>
                <a:pPr lvl="1"/>
                <a:r>
                  <a:rPr lang="bg-BG" dirty="0"/>
                  <a:t>Двете изображения (ляво и дясно) са през ред, като четните редове са с една поляризация, а нечетните са с друга</a:t>
                </a:r>
                <a:endParaRPr lang="en-US" dirty="0"/>
              </a:p>
              <a:p>
                <a:pPr lvl="1"/>
                <a:r>
                  <a:rPr lang="bg-BG" dirty="0"/>
                  <a:t>Очила пропускат едното изображение до едното око, а другото – до другото</a:t>
                </a:r>
                <a:endParaRPr lang="en-US" dirty="0"/>
              </a:p>
              <a:p>
                <a:pPr lvl="1"/>
                <a:r>
                  <a:rPr lang="bg-BG" dirty="0">
                    <a:sym typeface="Symbol"/>
                  </a:rPr>
                  <a:t>Вертикална срещу хоризонтална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поляризация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срещу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90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или пък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+45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срещу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−45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/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При ъглова разлика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90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става най-добро филтриране на светлината</a:t>
                </a:r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36262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avel\Courses\Materials\Course.VR.AR.XR 2018\Lectures\VRARXR-07. Stereo\Images\Polarizatio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75" y="1076325"/>
            <a:ext cx="39052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7791451" y="1100046"/>
            <a:ext cx="7791451" cy="4725624"/>
            <a:chOff x="-7924800" y="1093030"/>
            <a:chExt cx="7791451" cy="4725624"/>
          </a:xfrm>
        </p:grpSpPr>
        <p:pic>
          <p:nvPicPr>
            <p:cNvPr id="1027" name="Picture 3" descr="D:\Pavel\Courses\Materials\Course.VR.AR.XR 2018\Lectures\VRARXR-07. Stereo\Images\PolarizationFil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924800" y="1093030"/>
              <a:ext cx="3905251" cy="470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D:\Pavel\Courses\Materials\Course.VR.AR.XR 2018\Lectures\VRARXR-07. Stereo\Images\PolarizationFil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38600" y="1113304"/>
              <a:ext cx="3905251" cy="470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990600" y="6550223"/>
            <a:ext cx="815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https://pixabay.com/photos/emotions-man-happy-sad-face-adult-371238/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5E-6 -1.85185E-6 L 1.91563 -0.0020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8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Активен затвор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Системи с активен затвор</a:t>
            </a:r>
          </a:p>
          <a:p>
            <a:pPr lvl="1"/>
            <a:r>
              <a:rPr lang="bg-BG" dirty="0"/>
              <a:t>Очила с </a:t>
            </a:r>
            <a:r>
              <a:rPr lang="bg-BG" dirty="0" err="1"/>
              <a:t>контролируема</a:t>
            </a:r>
            <a:r>
              <a:rPr lang="bg-BG" dirty="0"/>
              <a:t> прозрачност на стъклата (пуска се слаб ток през кристали)</a:t>
            </a:r>
          </a:p>
          <a:p>
            <a:pPr lvl="1"/>
            <a:r>
              <a:rPr lang="bg-BG" dirty="0"/>
              <a:t>Изображението се редува бързо ту за лявото око, ту за дясното</a:t>
            </a:r>
          </a:p>
          <a:p>
            <a:pPr lvl="1"/>
            <a:r>
              <a:rPr lang="bg-BG" dirty="0"/>
              <a:t>При изображение за лявото око лявото стъкло е прозрачно, а дясното не е</a:t>
            </a:r>
          </a:p>
        </p:txBody>
      </p:sp>
    </p:spTree>
    <p:extLst>
      <p:ext uri="{BB962C8B-B14F-4D97-AF65-F5344CB8AC3E}">
        <p14:creationId xmlns:p14="http://schemas.microsoft.com/office/powerpoint/2010/main" val="624067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Спестяват разходи за купуване на</a:t>
            </a:r>
            <a:br>
              <a:rPr lang="bg-BG" dirty="0"/>
            </a:br>
            <a:r>
              <a:rPr lang="bg-BG" dirty="0"/>
              <a:t>специални монитори и телевизори</a:t>
            </a:r>
          </a:p>
          <a:p>
            <a:pPr lvl="1"/>
            <a:r>
              <a:rPr lang="bg-BG" dirty="0"/>
              <a:t>Поддържа се от някои графични карти</a:t>
            </a:r>
          </a:p>
          <a:p>
            <a:r>
              <a:rPr lang="bg-BG" dirty="0"/>
              <a:t>Недостатъци – изисква:</a:t>
            </a:r>
          </a:p>
          <a:p>
            <a:pPr lvl="1"/>
            <a:r>
              <a:rPr lang="bg-BG" dirty="0"/>
              <a:t>Перфектна синхронизация екран–очила</a:t>
            </a:r>
          </a:p>
          <a:p>
            <a:pPr lvl="1"/>
            <a:r>
              <a:rPr lang="bg-BG" dirty="0"/>
              <a:t>По-висока кадрова честота</a:t>
            </a:r>
          </a:p>
          <a:p>
            <a:pPr lvl="1"/>
            <a:r>
              <a:rPr lang="bg-BG" dirty="0"/>
              <a:t>Захранване на електрониката на очилата</a:t>
            </a:r>
          </a:p>
        </p:txBody>
      </p:sp>
    </p:spTree>
    <p:extLst>
      <p:ext uri="{BB962C8B-B14F-4D97-AF65-F5344CB8AC3E}">
        <p14:creationId xmlns:p14="http://schemas.microsoft.com/office/powerpoint/2010/main" val="3022213007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Автостереоскопия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изображение с голо око, без очила, каски или други устройства</a:t>
            </a:r>
          </a:p>
          <a:p>
            <a:r>
              <a:rPr lang="bg-BG" dirty="0"/>
              <a:t>Реализации</a:t>
            </a:r>
          </a:p>
          <a:p>
            <a:pPr lvl="1"/>
            <a:r>
              <a:rPr lang="bg-BG" dirty="0" err="1"/>
              <a:t>Паралаксни</a:t>
            </a:r>
            <a:r>
              <a:rPr lang="bg-BG" dirty="0"/>
              <a:t> бариери</a:t>
            </a:r>
          </a:p>
          <a:p>
            <a:pPr lvl="1"/>
            <a:r>
              <a:rPr lang="bg-BG" dirty="0" err="1"/>
              <a:t>Фасетни</a:t>
            </a:r>
            <a:r>
              <a:rPr lang="bg-BG" dirty="0"/>
              <a:t> лещи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2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Стереопсис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Стереопсис</a:t>
            </a:r>
            <a:endParaRPr lang="bg-BG" dirty="0"/>
          </a:p>
          <a:p>
            <a:pPr lvl="1"/>
            <a:r>
              <a:rPr lang="bg-BG" dirty="0"/>
              <a:t>Различни образи в лявото и в дясното око, от които мозъкът определя отдалечеността</a:t>
            </a:r>
          </a:p>
          <a:p>
            <a:pPr lvl="1"/>
            <a:r>
              <a:rPr lang="bg-BG" dirty="0"/>
              <a:t>Съществува поради раздалечеността на очите</a:t>
            </a:r>
          </a:p>
          <a:p>
            <a:pPr lvl="1"/>
            <a:r>
              <a:rPr lang="bg-BG" dirty="0"/>
              <a:t>Основа за стереоскопичното зрение</a:t>
            </a:r>
          </a:p>
          <a:p>
            <a:r>
              <a:rPr lang="bg-BG" dirty="0"/>
              <a:t>Видове</a:t>
            </a:r>
          </a:p>
          <a:p>
            <a:pPr lvl="1"/>
            <a:r>
              <a:rPr lang="bg-BG" dirty="0"/>
              <a:t>Централен – за положение в пространството</a:t>
            </a:r>
            <a:endParaRPr lang="en-US" dirty="0"/>
          </a:p>
          <a:p>
            <a:pPr lvl="1"/>
            <a:r>
              <a:rPr lang="bg-BG" dirty="0"/>
              <a:t>Периферен – за движение в пространството</a:t>
            </a:r>
          </a:p>
        </p:txBody>
      </p:sp>
    </p:spTree>
    <p:extLst>
      <p:ext uri="{BB962C8B-B14F-4D97-AF65-F5344CB8AC3E}">
        <p14:creationId xmlns:p14="http://schemas.microsoft.com/office/powerpoint/2010/main" val="3118108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Паралаксни</a:t>
            </a:r>
            <a:r>
              <a:rPr lang="bg-BG" dirty="0"/>
              <a:t> бариери</a:t>
            </a:r>
          </a:p>
          <a:p>
            <a:pPr lvl="1"/>
            <a:r>
              <a:rPr lang="bg-BG" dirty="0"/>
              <a:t>Развитие на стереоскопа</a:t>
            </a:r>
          </a:p>
          <a:p>
            <a:pPr lvl="2"/>
            <a:r>
              <a:rPr lang="bg-BG" dirty="0"/>
              <a:t>(той е всъщност само една </a:t>
            </a:r>
            <a:r>
              <a:rPr lang="bg-BG" dirty="0" err="1"/>
              <a:t>паралаксна</a:t>
            </a:r>
            <a:r>
              <a:rPr lang="bg-BG" dirty="0"/>
              <a:t> бариера)</a:t>
            </a:r>
          </a:p>
          <a:p>
            <a:pPr lvl="1"/>
            <a:r>
              <a:rPr lang="bg-BG" dirty="0"/>
              <a:t>С </a:t>
            </a:r>
            <a:r>
              <a:rPr lang="bg-BG" dirty="0" err="1"/>
              <a:t>минибариери</a:t>
            </a:r>
            <a:r>
              <a:rPr lang="bg-BG" dirty="0"/>
              <a:t> се прави едното око да вижда една част от екрана, а другото – друга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52725" y="4313415"/>
            <a:ext cx="3673874" cy="1133246"/>
            <a:chOff x="1908031" y="1153913"/>
            <a:chExt cx="4898498" cy="1510995"/>
          </a:xfrm>
          <a:gradFill>
            <a:gsLst>
              <a:gs pos="0">
                <a:srgbClr val="F02010">
                  <a:alpha val="50000"/>
                </a:srgbClr>
              </a:gs>
              <a:gs pos="50000">
                <a:srgbClr val="F02010">
                  <a:alpha val="10000"/>
                </a:srgbClr>
              </a:gs>
            </a:gsLst>
            <a:lin ang="10800000" scaled="0"/>
          </a:gradFill>
        </p:grpSpPr>
        <p:sp>
          <p:nvSpPr>
            <p:cNvPr id="8" name="Isosceles Triangle 7"/>
            <p:cNvSpPr/>
            <p:nvPr/>
          </p:nvSpPr>
          <p:spPr>
            <a:xfrm rot="17120866">
              <a:off x="4172256" y="-192946"/>
              <a:ext cx="300913" cy="47786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17501128">
              <a:off x="4206823" y="65203"/>
              <a:ext cx="300913" cy="48984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16678554">
              <a:off x="4173261" y="-364347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170417" y="-671378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5767694">
              <a:off x="4153193" y="-959104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flipV="1">
            <a:off x="2754998" y="4539816"/>
            <a:ext cx="3673874" cy="1133246"/>
            <a:chOff x="1908031" y="1153913"/>
            <a:chExt cx="4898498" cy="1510995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alpha val="10000"/>
                </a:schemeClr>
              </a:gs>
            </a:gsLst>
            <a:lin ang="10800000" scaled="0"/>
          </a:gradFill>
        </p:grpSpPr>
        <p:sp>
          <p:nvSpPr>
            <p:cNvPr id="14" name="Isosceles Triangle 13"/>
            <p:cNvSpPr/>
            <p:nvPr/>
          </p:nvSpPr>
          <p:spPr>
            <a:xfrm rot="17120866">
              <a:off x="4172256" y="-192946"/>
              <a:ext cx="300913" cy="47786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7501128">
              <a:off x="4206823" y="65203"/>
              <a:ext cx="300913" cy="48984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678554">
              <a:off x="4173261" y="-364347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6200000">
              <a:off x="4170417" y="-671378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5767694">
              <a:off x="4153193" y="-959104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 rot="16200000" flipV="1">
            <a:off x="2695575" y="4489862"/>
            <a:ext cx="342900" cy="342900"/>
          </a:xfrm>
          <a:prstGeom prst="ellipse">
            <a:avLst/>
          </a:prstGeom>
          <a:solidFill>
            <a:srgbClr val="FFFF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6350" contourW="6350" prstMaterial="translucentPowder">
            <a:bevelT w="889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oon 19"/>
          <p:cNvSpPr/>
          <p:nvPr/>
        </p:nvSpPr>
        <p:spPr>
          <a:xfrm rot="10800000" flipV="1">
            <a:off x="3013785" y="4569020"/>
            <a:ext cx="57150" cy="171450"/>
          </a:xfrm>
          <a:prstGeom prst="moon">
            <a:avLst>
              <a:gd name="adj" fmla="val 786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16200000" flipV="1">
            <a:off x="2711805" y="5150666"/>
            <a:ext cx="342900" cy="375360"/>
            <a:chOff x="6096000" y="5824120"/>
            <a:chExt cx="457200" cy="500480"/>
          </a:xfrm>
        </p:grpSpPr>
        <p:sp>
          <p:nvSpPr>
            <p:cNvPr id="22" name="Oval 21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 rot="5400000">
              <a:off x="6284882" y="5747920"/>
              <a:ext cx="76200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/>
          <p:cNvSpPr/>
          <p:nvPr/>
        </p:nvSpPr>
        <p:spPr>
          <a:xfrm flipV="1">
            <a:off x="5438775" y="57669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 flipV="1">
            <a:off x="5438775" y="54240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flipV="1">
            <a:off x="5438775" y="50811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 flipV="1">
            <a:off x="5438775" y="47382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flipV="1">
            <a:off x="5438775" y="43953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flipV="1">
            <a:off x="5438775" y="40524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86500" y="3852446"/>
            <a:ext cx="285750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6218676" y="3852446"/>
            <a:ext cx="67824" cy="2286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232779" y="3881022"/>
            <a:ext cx="36576" cy="2228849"/>
            <a:chOff x="6096000" y="592345"/>
            <a:chExt cx="45719" cy="2759920"/>
          </a:xfrm>
        </p:grpSpPr>
        <p:grpSp>
          <p:nvGrpSpPr>
            <p:cNvPr id="33" name="Group 32"/>
            <p:cNvGrpSpPr/>
            <p:nvPr/>
          </p:nvGrpSpPr>
          <p:grpSpPr>
            <a:xfrm>
              <a:off x="6096000" y="868681"/>
              <a:ext cx="45719" cy="274319"/>
              <a:chOff x="6096000" y="868681"/>
              <a:chExt cx="45719" cy="27431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096000" y="592345"/>
              <a:ext cx="45719" cy="274319"/>
              <a:chOff x="6096000" y="868681"/>
              <a:chExt cx="45719" cy="27431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096000" y="1419336"/>
              <a:ext cx="45719" cy="274319"/>
              <a:chOff x="6096000" y="868681"/>
              <a:chExt cx="45719" cy="274319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096000" y="1143000"/>
              <a:ext cx="45719" cy="274319"/>
              <a:chOff x="6096000" y="868681"/>
              <a:chExt cx="45719" cy="27431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96000" y="1973078"/>
              <a:ext cx="45719" cy="274319"/>
              <a:chOff x="6096000" y="868681"/>
              <a:chExt cx="45719" cy="27431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696742"/>
              <a:ext cx="45719" cy="274319"/>
              <a:chOff x="6096000" y="868681"/>
              <a:chExt cx="45719" cy="274319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096000" y="2523733"/>
              <a:ext cx="45719" cy="274319"/>
              <a:chOff x="6096000" y="868681"/>
              <a:chExt cx="45719" cy="274319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96000" y="2247397"/>
              <a:ext cx="45719" cy="274319"/>
              <a:chOff x="6096000" y="868681"/>
              <a:chExt cx="45719" cy="27431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096000" y="3077946"/>
              <a:ext cx="45719" cy="274319"/>
              <a:chOff x="6096000" y="868681"/>
              <a:chExt cx="45719" cy="27431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096000" y="2801610"/>
              <a:ext cx="45719" cy="274319"/>
              <a:chOff x="6096000" y="868681"/>
              <a:chExt cx="45719" cy="27431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3082150" y="3269901"/>
            <a:ext cx="2385200" cy="791251"/>
            <a:chOff x="4273136" y="3964381"/>
            <a:chExt cx="2385200" cy="791251"/>
          </a:xfrm>
        </p:grpSpPr>
        <p:sp>
          <p:nvSpPr>
            <p:cNvPr id="108" name="Text Placeholder 2"/>
            <p:cNvSpPr txBox="1">
              <a:spLocks/>
            </p:cNvSpPr>
            <p:nvPr/>
          </p:nvSpPr>
          <p:spPr>
            <a:xfrm>
              <a:off x="4273136" y="3964381"/>
              <a:ext cx="2385199" cy="3788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Паралаксна</a:t>
              </a:r>
              <a:r>
                <a:rPr lang="bg-BG" sz="1800" b="0" dirty="0">
                  <a:solidFill>
                    <a:schemeClr val="bg1"/>
                  </a:solidFill>
                </a:rPr>
                <a:t> бариера</a:t>
              </a: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V="1">
              <a:off x="6658335" y="3964383"/>
              <a:ext cx="1" cy="79124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6248400" y="3045643"/>
            <a:ext cx="804016" cy="791251"/>
            <a:chOff x="4273137" y="3964381"/>
            <a:chExt cx="804016" cy="791251"/>
          </a:xfrm>
        </p:grpSpPr>
        <p:sp>
          <p:nvSpPr>
            <p:cNvPr id="115" name="Text Placeholder 2"/>
            <p:cNvSpPr txBox="1">
              <a:spLocks/>
            </p:cNvSpPr>
            <p:nvPr/>
          </p:nvSpPr>
          <p:spPr>
            <a:xfrm>
              <a:off x="4273137" y="3964381"/>
              <a:ext cx="804016" cy="3788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Екран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4276531" y="3964383"/>
              <a:ext cx="1" cy="79124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799537690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Фасетни</a:t>
            </a:r>
            <a:r>
              <a:rPr lang="bg-BG" dirty="0"/>
              <a:t> лещи</a:t>
            </a:r>
          </a:p>
          <a:p>
            <a:pPr lvl="1"/>
            <a:r>
              <a:rPr lang="bg-BG" dirty="0"/>
              <a:t>Тънък слой от </a:t>
            </a:r>
            <a:r>
              <a:rPr lang="bg-BG" dirty="0" err="1"/>
              <a:t>микролещи</a:t>
            </a:r>
            <a:r>
              <a:rPr lang="bg-BG" dirty="0"/>
              <a:t> разпръсква лъчите в различни посоки</a:t>
            </a:r>
          </a:p>
          <a:p>
            <a:pPr lvl="1"/>
            <a:r>
              <a:rPr lang="bg-BG" dirty="0"/>
              <a:t>Подобно на </a:t>
            </a:r>
            <a:r>
              <a:rPr lang="bg-BG" dirty="0" err="1"/>
              <a:t>паралаксната</a:t>
            </a:r>
            <a:r>
              <a:rPr lang="bg-BG" dirty="0"/>
              <a:t> бариера, с всяко око се вижда различен набор от пиксели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5968571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 rot="21240000">
            <a:off x="5091307" y="5188455"/>
            <a:ext cx="808541" cy="821140"/>
            <a:chOff x="6096000" y="5860277"/>
            <a:chExt cx="457200" cy="464323"/>
          </a:xfrm>
          <a:effectLst/>
        </p:grpSpPr>
        <p:sp>
          <p:nvSpPr>
            <p:cNvPr id="33" name="Oval 3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oon 33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360000">
            <a:off x="3236679" y="5192824"/>
            <a:ext cx="808541" cy="816725"/>
            <a:chOff x="6096000" y="5862773"/>
            <a:chExt cx="457200" cy="461827"/>
          </a:xfrm>
          <a:effectLst/>
        </p:grpSpPr>
        <p:sp>
          <p:nvSpPr>
            <p:cNvPr id="36" name="Oval 35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oon 36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4116876" y="1447800"/>
            <a:ext cx="922471" cy="92247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894295" y="5605803"/>
            <a:ext cx="1649505" cy="385075"/>
            <a:chOff x="5382484" y="4259241"/>
            <a:chExt cx="1649505" cy="38507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5763483" y="4259241"/>
              <a:ext cx="1268506" cy="3850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Дясно око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5382484" y="4259241"/>
              <a:ext cx="163282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600200" y="5605802"/>
            <a:ext cx="1632824" cy="385075"/>
            <a:chOff x="5382484" y="4259241"/>
            <a:chExt cx="1632824" cy="385075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5389827" y="4259241"/>
              <a:ext cx="1268506" cy="3850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Ляво око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5382484" y="4259241"/>
              <a:ext cx="163282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3039929" y="691724"/>
            <a:ext cx="922471" cy="922471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181600" y="673834"/>
            <a:ext cx="922471" cy="922471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41775" y="1524000"/>
            <a:ext cx="1378790" cy="1282942"/>
            <a:chOff x="5279544" y="3964381"/>
            <a:chExt cx="1378790" cy="1282942"/>
          </a:xfrm>
        </p:grpSpPr>
        <p:sp>
          <p:nvSpPr>
            <p:cNvPr id="109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Така вижда лявото око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6658333" y="3964383"/>
              <a:ext cx="1" cy="128294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7" name="Oval 136"/>
          <p:cNvSpPr/>
          <p:nvPr/>
        </p:nvSpPr>
        <p:spPr>
          <a:xfrm>
            <a:off x="864733" y="2778502"/>
            <a:ext cx="1997869" cy="1997869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70000">
                <a:schemeClr val="bg1"/>
              </a:gs>
              <a:gs pos="63000">
                <a:schemeClr val="tx1">
                  <a:alpha val="13000"/>
                </a:schemeClr>
              </a:gs>
              <a:gs pos="57000">
                <a:schemeClr val="bg1">
                  <a:lumMod val="9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8" name="Oval 137"/>
          <p:cNvSpPr/>
          <p:nvPr/>
        </p:nvSpPr>
        <p:spPr>
          <a:xfrm>
            <a:off x="6313858" y="2778502"/>
            <a:ext cx="1997869" cy="1997869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70000">
                <a:schemeClr val="bg1"/>
              </a:gs>
              <a:gs pos="63000">
                <a:schemeClr val="tx1">
                  <a:alpha val="13000"/>
                </a:schemeClr>
              </a:gs>
              <a:gs pos="57000">
                <a:schemeClr val="bg1">
                  <a:lumMod val="9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9" name="Oval 138"/>
          <p:cNvSpPr/>
          <p:nvPr/>
        </p:nvSpPr>
        <p:spPr>
          <a:xfrm>
            <a:off x="1752762" y="3544143"/>
            <a:ext cx="365641" cy="3656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305791" y="3579759"/>
            <a:ext cx="294409" cy="294409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2084453" y="3579758"/>
            <a:ext cx="253910" cy="294410"/>
          </a:xfrm>
          <a:custGeom>
            <a:avLst/>
            <a:gdLst/>
            <a:ahLst/>
            <a:cxnLst/>
            <a:rect l="l" t="t" r="r" b="b"/>
            <a:pathLst>
              <a:path w="253910" h="294410">
                <a:moveTo>
                  <a:pt x="106705" y="0"/>
                </a:moveTo>
                <a:cubicBezTo>
                  <a:pt x="188004" y="0"/>
                  <a:pt x="253910" y="65906"/>
                  <a:pt x="253910" y="147205"/>
                </a:cubicBezTo>
                <a:cubicBezTo>
                  <a:pt x="253910" y="228504"/>
                  <a:pt x="188004" y="294410"/>
                  <a:pt x="106705" y="294410"/>
                </a:cubicBezTo>
                <a:cubicBezTo>
                  <a:pt x="64394" y="294410"/>
                  <a:pt x="26252" y="276559"/>
                  <a:pt x="0" y="247415"/>
                </a:cubicBezTo>
                <a:cubicBezTo>
                  <a:pt x="22471" y="220151"/>
                  <a:pt x="33951" y="185019"/>
                  <a:pt x="33951" y="147205"/>
                </a:cubicBezTo>
                <a:cubicBezTo>
                  <a:pt x="33951" y="109391"/>
                  <a:pt x="22471" y="74259"/>
                  <a:pt x="0" y="46995"/>
                </a:cubicBezTo>
                <a:cubicBezTo>
                  <a:pt x="26252" y="17851"/>
                  <a:pt x="64394" y="0"/>
                  <a:pt x="106705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2" name="Oval 141"/>
          <p:cNvSpPr/>
          <p:nvPr/>
        </p:nvSpPr>
        <p:spPr>
          <a:xfrm flipH="1">
            <a:off x="7012763" y="3544143"/>
            <a:ext cx="365641" cy="3656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3" name="Oval 142"/>
          <p:cNvSpPr/>
          <p:nvPr/>
        </p:nvSpPr>
        <p:spPr>
          <a:xfrm flipH="1">
            <a:off x="7528926" y="3579759"/>
            <a:ext cx="294409" cy="294409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4" name="Oval 143"/>
          <p:cNvSpPr/>
          <p:nvPr/>
        </p:nvSpPr>
        <p:spPr>
          <a:xfrm flipH="1">
            <a:off x="6808695" y="3579758"/>
            <a:ext cx="243967" cy="294410"/>
          </a:xfrm>
          <a:custGeom>
            <a:avLst/>
            <a:gdLst/>
            <a:ahLst/>
            <a:cxnLst/>
            <a:rect l="l" t="t" r="r" b="b"/>
            <a:pathLst>
              <a:path w="243967" h="294410">
                <a:moveTo>
                  <a:pt x="96762" y="0"/>
                </a:moveTo>
                <a:cubicBezTo>
                  <a:pt x="59265" y="0"/>
                  <a:pt x="25042" y="14021"/>
                  <a:pt x="0" y="38175"/>
                </a:cubicBezTo>
                <a:cubicBezTo>
                  <a:pt x="25939" y="67071"/>
                  <a:pt x="39898" y="105508"/>
                  <a:pt x="39898" y="147205"/>
                </a:cubicBezTo>
                <a:cubicBezTo>
                  <a:pt x="39898" y="188903"/>
                  <a:pt x="25939" y="227340"/>
                  <a:pt x="0" y="256235"/>
                </a:cubicBezTo>
                <a:cubicBezTo>
                  <a:pt x="25042" y="280390"/>
                  <a:pt x="59265" y="294410"/>
                  <a:pt x="96762" y="294410"/>
                </a:cubicBezTo>
                <a:cubicBezTo>
                  <a:pt x="178061" y="294410"/>
                  <a:pt x="243967" y="228504"/>
                  <a:pt x="243967" y="147205"/>
                </a:cubicBezTo>
                <a:cubicBezTo>
                  <a:pt x="243967" y="65906"/>
                  <a:pt x="178061" y="0"/>
                  <a:pt x="96762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7312791" y="1524000"/>
            <a:ext cx="1450209" cy="1299536"/>
            <a:chOff x="5279543" y="3964381"/>
            <a:chExt cx="1450209" cy="1299536"/>
          </a:xfrm>
        </p:grpSpPr>
        <p:sp>
          <p:nvSpPr>
            <p:cNvPr id="149" name="Text Placeholder 2"/>
            <p:cNvSpPr txBox="1">
              <a:spLocks/>
            </p:cNvSpPr>
            <p:nvPr/>
          </p:nvSpPr>
          <p:spPr>
            <a:xfrm>
              <a:off x="5279544" y="3964381"/>
              <a:ext cx="1450208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Така вижда дясното око</a:t>
              </a:r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5279543" y="3980977"/>
              <a:ext cx="1" cy="128294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Group 162"/>
          <p:cNvGrpSpPr/>
          <p:nvPr/>
        </p:nvGrpSpPr>
        <p:grpSpPr>
          <a:xfrm rot="21240000">
            <a:off x="5129981" y="4742843"/>
            <a:ext cx="609600" cy="395065"/>
            <a:chOff x="4267200" y="3948337"/>
            <a:chExt cx="609600" cy="395065"/>
          </a:xfrm>
        </p:grpSpPr>
        <p:cxnSp>
          <p:nvCxnSpPr>
            <p:cNvPr id="152" name="Straight Arrow Connector 151"/>
            <p:cNvCxnSpPr/>
            <p:nvPr/>
          </p:nvCxnSpPr>
          <p:spPr>
            <a:xfrm flipV="1">
              <a:off x="4572000" y="3948337"/>
              <a:ext cx="0" cy="3950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4419600" y="3948337"/>
              <a:ext cx="76200" cy="3950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4724400" y="4038600"/>
              <a:ext cx="152400" cy="30480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4644786" y="3948337"/>
              <a:ext cx="79614" cy="39188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4267200" y="4038600"/>
              <a:ext cx="152400" cy="30480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 rot="360000">
            <a:off x="3412866" y="4742843"/>
            <a:ext cx="609600" cy="395065"/>
            <a:chOff x="4267200" y="3948337"/>
            <a:chExt cx="609600" cy="395065"/>
          </a:xfrm>
        </p:grpSpPr>
        <p:cxnSp>
          <p:nvCxnSpPr>
            <p:cNvPr id="165" name="Straight Arrow Connector 164"/>
            <p:cNvCxnSpPr/>
            <p:nvPr/>
          </p:nvCxnSpPr>
          <p:spPr>
            <a:xfrm flipV="1">
              <a:off x="4572000" y="3948337"/>
              <a:ext cx="0" cy="3950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 flipV="1">
              <a:off x="4419600" y="3948337"/>
              <a:ext cx="76200" cy="3950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4724400" y="4038600"/>
              <a:ext cx="152400" cy="30480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4644786" y="3948337"/>
              <a:ext cx="79614" cy="39188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4267200" y="4038600"/>
              <a:ext cx="152400" cy="30480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12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029D9F9-0D9B-45B1-877A-170BC70CC0CA}"/>
              </a:ext>
            </a:extLst>
          </p:cNvPr>
          <p:cNvGrpSpPr/>
          <p:nvPr/>
        </p:nvGrpSpPr>
        <p:grpSpPr>
          <a:xfrm>
            <a:off x="4572000" y="3425142"/>
            <a:ext cx="4114799" cy="679935"/>
            <a:chOff x="6325435" y="4246615"/>
            <a:chExt cx="4114799" cy="679935"/>
          </a:xfrm>
        </p:grpSpPr>
        <p:sp>
          <p:nvSpPr>
            <p:cNvPr id="44" name="Text Placeholder 2">
              <a:extLst>
                <a:ext uri="{FF2B5EF4-FFF2-40B4-BE49-F238E27FC236}">
                  <a16:creationId xmlns:a16="http://schemas.microsoft.com/office/drawing/2014/main" id="{172238B5-3ADB-4C8A-8350-92BB406CFB9A}"/>
                </a:ext>
              </a:extLst>
            </p:cNvPr>
            <p:cNvSpPr txBox="1">
              <a:spLocks/>
            </p:cNvSpPr>
            <p:nvPr/>
          </p:nvSpPr>
          <p:spPr>
            <a:xfrm>
              <a:off x="8840035" y="4246615"/>
              <a:ext cx="1600199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chemeClr val="bg1"/>
                  </a:solidFill>
                </a:rPr>
                <a:t>А така вижда слепоочието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0F1707-83B9-4C01-9E07-3DC94D03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435" y="4250473"/>
              <a:ext cx="4114799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5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реализираме стереопсис</a:t>
            </a:r>
          </a:p>
          <a:p>
            <a:pPr lvl="1"/>
            <a:r>
              <a:rPr lang="bg-BG" dirty="0"/>
              <a:t>Сцена от няколко обекта с различна отдалеченост от гледната точка</a:t>
            </a:r>
          </a:p>
          <a:p>
            <a:pPr lvl="1"/>
            <a:r>
              <a:rPr lang="bg-BG" dirty="0"/>
              <a:t>Редуващи се кадри за ляво и за дясно око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Ще сменяме позицията на камерата, като запазваме точката, в която гледа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39553" y="5737207"/>
            <a:ext cx="448778" cy="455771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42222" y="5739632"/>
            <a:ext cx="448778" cy="453320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4307215" y="4745786"/>
            <a:ext cx="512014" cy="512014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71800" y="4103916"/>
            <a:ext cx="512014" cy="512014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0186" y="4093986"/>
            <a:ext cx="512014" cy="512014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828800" y="5001793"/>
            <a:ext cx="54864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63222" y="3962400"/>
            <a:ext cx="0" cy="23622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84862" y="6324600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𝑍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862" y="6324600"/>
                <a:ext cx="379463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05819" y="4817127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19" y="4817127"/>
                <a:ext cx="39228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18716" y="5723965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100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16" y="5723965"/>
                <a:ext cx="52290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007110" y="4206034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−80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10" y="4206034"/>
                <a:ext cx="55816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5162353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965022" y="4939729"/>
            <a:ext cx="1589" cy="1206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50596" y="5001793"/>
                <a:ext cx="423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2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596" y="5001793"/>
                <a:ext cx="423514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648076" y="5001793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2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76" y="5001793"/>
                <a:ext cx="558166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04436" y="5001793"/>
                <a:ext cx="423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</a:rPr>
                        <m:t>8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436" y="5001793"/>
                <a:ext cx="42351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883695" y="5001793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r>
                        <a:rPr lang="en-US" sz="1400" i="1" smtClean="0">
                          <a:latin typeface="Cambria Math"/>
                        </a:rPr>
                        <m:t>8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695" y="5001793"/>
                <a:ext cx="558166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>
            <a:off x="3228972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912655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4555923" y="4289870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4553640" y="5908465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2003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8325</TotalTime>
  <Words>1567</Words>
  <Application>Microsoft Office PowerPoint</Application>
  <PresentationFormat>On-screen Show (4:3)</PresentationFormat>
  <Paragraphs>273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Възприемане</vt:lpstr>
      <vt:lpstr>Бинокулярно възприемане</vt:lpstr>
      <vt:lpstr>Стереопсис</vt:lpstr>
      <vt:lpstr>PowerPoint Presentation</vt:lpstr>
      <vt:lpstr>PowerPoint Presentation</vt:lpstr>
      <vt:lpstr>PowerPoint Presentation</vt:lpstr>
      <vt:lpstr>PowerPoint Presentation</vt:lpstr>
      <vt:lpstr>Конвергенция на очите</vt:lpstr>
      <vt:lpstr>PowerPoint Presentation</vt:lpstr>
      <vt:lpstr>PowerPoint Presentation</vt:lpstr>
      <vt:lpstr>Монокулярно възприемане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Въпрос !</vt:lpstr>
      <vt:lpstr>PowerPoint Presentation</vt:lpstr>
      <vt:lpstr>Вънокулярно</vt:lpstr>
      <vt:lpstr>PowerPoint Presentation</vt:lpstr>
      <vt:lpstr>Създаване на стереоскопичност</vt:lpstr>
      <vt:lpstr>PowerPoint Presentation</vt:lpstr>
      <vt:lpstr>PowerPoint Presentation</vt:lpstr>
      <vt:lpstr>Дълбочина на фокуса</vt:lpstr>
      <vt:lpstr>PowerPoint Presentation</vt:lpstr>
      <vt:lpstr>PowerPoint Presentation</vt:lpstr>
      <vt:lpstr>Стереоскопия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Стереоскопични анимации</vt:lpstr>
      <vt:lpstr>PowerPoint Presentation</vt:lpstr>
      <vt:lpstr>PowerPoint Presentation</vt:lpstr>
      <vt:lpstr>PowerPoint Presentation</vt:lpstr>
      <vt:lpstr>Илюзия с референтна зона</vt:lpstr>
      <vt:lpstr>PowerPoint Presentation</vt:lpstr>
      <vt:lpstr>PowerPoint Presentation</vt:lpstr>
      <vt:lpstr>Анаглифни изображения</vt:lpstr>
      <vt:lpstr>PowerPoint Presentation</vt:lpstr>
      <vt:lpstr>PowerPoint Presentation</vt:lpstr>
      <vt:lpstr>Поляризирана светлина</vt:lpstr>
      <vt:lpstr>PowerPoint Presentation</vt:lpstr>
      <vt:lpstr>PowerPoint Presentation</vt:lpstr>
      <vt:lpstr>Активен затвор</vt:lpstr>
      <vt:lpstr>PowerPoint Presentation</vt:lpstr>
      <vt:lpstr>Автостереоскопия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582</cp:revision>
  <dcterms:created xsi:type="dcterms:W3CDTF">2013-12-13T09:03:57Z</dcterms:created>
  <dcterms:modified xsi:type="dcterms:W3CDTF">2022-03-18T05:43:04Z</dcterms:modified>
</cp:coreProperties>
</file>